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ags/tag15.xml" ContentType="application/vnd.openxmlformats-officedocument.presentationml.tags+xml"/>
  <Override PartName="/ppt/tags/tag1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tags/tag17.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7" r:id="rId4"/>
    <p:sldMasterId id="2147483882" r:id="rId5"/>
  </p:sldMasterIdLst>
  <p:notesMasterIdLst>
    <p:notesMasterId r:id="rId15"/>
  </p:notesMasterIdLst>
  <p:handoutMasterIdLst>
    <p:handoutMasterId r:id="rId16"/>
  </p:handoutMasterIdLst>
  <p:sldIdLst>
    <p:sldId id="259" r:id="rId6"/>
    <p:sldId id="2140754253" r:id="rId7"/>
    <p:sldId id="2134959856" r:id="rId8"/>
    <p:sldId id="2134959852" r:id="rId9"/>
    <p:sldId id="2134959849" r:id="rId10"/>
    <p:sldId id="263" r:id="rId11"/>
    <p:sldId id="264" r:id="rId12"/>
    <p:sldId id="2134959850" r:id="rId13"/>
    <p:sldId id="2140754252" r:id="rId14"/>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63" userDrawn="1">
          <p15:clr>
            <a:srgbClr val="A4A3A4"/>
          </p15:clr>
        </p15:guide>
        <p15:guide id="2" pos="7287" userDrawn="1">
          <p15:clr>
            <a:srgbClr val="A4A3A4"/>
          </p15:clr>
        </p15:guide>
        <p15:guide id="3" orient="horz" pos="3952" userDrawn="1">
          <p15:clr>
            <a:srgbClr val="A4A3A4"/>
          </p15:clr>
        </p15:guide>
        <p15:guide id="4" pos="393"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83902C-912E-40A8-0A2B-252B4C72FB18}" name="Shivam Jindal" initials="SJ" userId="S::sjindal@trinitypartners.com::a8ea2f3e-e36e-4f06-86f3-d071d1760cb8" providerId="AD"/>
  <p188:author id="{7E73C043-54BC-FF69-43B6-BE4256C10C3B}" name="Anuj Chopra" initials="AC" userId="S::AChopra@trinitypartners.com::0d7729f8-4f55-4877-b2d1-e98936efaedb" providerId="AD"/>
  <p188:author id="{AD31336A-A2F1-601D-CC82-5CDAC99C8E26}" name="Shivangi Dhir" initials="SD" userId="S::SDhir@trinitypartners.com::f653e51a-4522-4150-9a2d-f48a392022d1" providerId="AD"/>
  <p188:author id="{06CF7483-122D-BFD5-47EF-37F6419C263D}" name="Ram Kumar" initials="RK" userId="S::RKumar@trinitypartners.com::89d9be16-5b2a-49f1-a47e-5480312c1fc8" providerId="AD"/>
  <p188:author id="{D2BEE7FD-1303-32F7-1E86-6D3FB1E50CEB}" name="Manas Anant" initials="MA" userId="S::MAnant@trinitypartners.com::5f69aac8-cda4-4e5e-a119-61d9c53c96d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Steve Hollingshead" initials="SH" lastIdx="1" clrIdx="6"/>
  <p:cmAuthor id="8" name="Kunwar Khanna" initials="KK" lastIdx="28" clrIdx="7">
    <p:extLst>
      <p:ext uri="{19B8F6BF-5375-455C-9EA6-DF929625EA0E}">
        <p15:presenceInfo xmlns:p15="http://schemas.microsoft.com/office/powerpoint/2012/main" userId="S::KKhanna@trinitypartners.com::159523e1-5053-42d8-aa75-b26c4def92a8" providerId="AD"/>
      </p:ext>
    </p:extLst>
  </p:cmAuthor>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88AA"/>
    <a:srgbClr val="8D1130"/>
    <a:srgbClr val="546EB2"/>
    <a:srgbClr val="29365A"/>
    <a:srgbClr val="33CAFF"/>
    <a:srgbClr val="D8482B"/>
    <a:srgbClr val="199B9B"/>
    <a:srgbClr val="3D5287"/>
    <a:srgbClr val="F9F9F9"/>
    <a:srgbClr val="D1E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CCC5F2-798A-40B5-A547-B4467534C021}" v="177" dt="2022-06-10T12:38:13.219"/>
  </p1510:revLst>
</p1510:revInfo>
</file>

<file path=ppt/tableStyles.xml><?xml version="1.0" encoding="utf-8"?>
<a:tblStyleLst xmlns:a="http://schemas.openxmlformats.org/drawingml/2006/main" def="{F2DE63D5-997A-4646-A377-4702673A728D}">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4" y="56"/>
      </p:cViewPr>
      <p:guideLst>
        <p:guide orient="horz" pos="663"/>
        <p:guide pos="7287"/>
        <p:guide orient="horz" pos="3952"/>
        <p:guide pos="393"/>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8"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a:solidFill>
                  <a:schemeClr val="tx1"/>
                </a:solidFill>
              </a:rPr>
              <a:t>Chronic Migraine</a:t>
            </a:r>
          </a:p>
        </c:rich>
      </c:tx>
      <c:layout>
        <c:manualLayout>
          <c:xMode val="edge"/>
          <c:yMode val="edge"/>
          <c:x val="0.44110469244294759"/>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5662431545141167"/>
          <c:y val="0.42816629657822813"/>
          <c:w val="0.82821054068741762"/>
          <c:h val="0.19213820069004581"/>
        </c:manualLayout>
      </c:layout>
      <c:barChart>
        <c:barDir val="col"/>
        <c:grouping val="stacked"/>
        <c:varyColors val="0"/>
        <c:ser>
          <c:idx val="0"/>
          <c:order val="0"/>
          <c:tx>
            <c:strRef>
              <c:f>Sheet1!$B$1</c:f>
              <c:strCache>
                <c:ptCount val="1"/>
                <c:pt idx="0">
                  <c:v>Prevalent Patients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Baltimore County
1993-1994 Survey</c:v>
                </c:pt>
                <c:pt idx="1">
                  <c:v>2004 AMPP</c:v>
                </c:pt>
              </c:strCache>
            </c:strRef>
          </c:cat>
          <c:val>
            <c:numRef>
              <c:f>Sheet1!$B$2:$B$3</c:f>
              <c:numCache>
                <c:formatCode>0.0</c:formatCode>
                <c:ptCount val="2"/>
                <c:pt idx="0">
                  <c:v>3.3</c:v>
                </c:pt>
                <c:pt idx="1">
                  <c:v>2.448</c:v>
                </c:pt>
              </c:numCache>
            </c:numRef>
          </c:val>
          <c:extLst>
            <c:ext xmlns:c16="http://schemas.microsoft.com/office/drawing/2014/chart" uri="{C3380CC4-5D6E-409C-BE32-E72D297353CC}">
              <c16:uniqueId val="{00000000-F5CA-4AEE-83F9-ED588DAA14B5}"/>
            </c:ext>
          </c:extLst>
        </c:ser>
        <c:ser>
          <c:idx val="1"/>
          <c:order val="1"/>
          <c:tx>
            <c:strRef>
              <c:f>Sheet1!$C$1</c:f>
              <c:strCache>
                <c:ptCount val="1"/>
                <c:pt idx="0">
                  <c:v>Prevalence Rate</c:v>
                </c:pt>
              </c:strCache>
            </c:strRef>
          </c:tx>
          <c:spPr>
            <a:no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Baltimore County
1993-1994 Survey</c:v>
                </c:pt>
                <c:pt idx="1">
                  <c:v>2004 AMPP</c:v>
                </c:pt>
              </c:strCache>
            </c:strRef>
          </c:cat>
          <c:val>
            <c:numRef>
              <c:f>Sheet1!$C$2:$C$3</c:f>
              <c:numCache>
                <c:formatCode>0.00%</c:formatCode>
                <c:ptCount val="2"/>
                <c:pt idx="0">
                  <c:v>1.2999999999999999E-2</c:v>
                </c:pt>
                <c:pt idx="1">
                  <c:v>9.5999999999999992E-3</c:v>
                </c:pt>
              </c:numCache>
            </c:numRef>
          </c:val>
          <c:extLst>
            <c:ext xmlns:c16="http://schemas.microsoft.com/office/drawing/2014/chart" uri="{C3380CC4-5D6E-409C-BE32-E72D297353CC}">
              <c16:uniqueId val="{00000001-F5CA-4AEE-83F9-ED588DAA14B5}"/>
            </c:ext>
          </c:extLst>
        </c:ser>
        <c:dLbls>
          <c:showLegendKey val="0"/>
          <c:showVal val="0"/>
          <c:showCatName val="0"/>
          <c:showSerName val="0"/>
          <c:showPercent val="0"/>
          <c:showBubbleSize val="0"/>
        </c:dLbls>
        <c:gapWidth val="150"/>
        <c:overlap val="100"/>
        <c:axId val="2121164016"/>
        <c:axId val="2121165656"/>
      </c:barChart>
      <c:catAx>
        <c:axId val="2121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121165656"/>
        <c:crosses val="autoZero"/>
        <c:auto val="1"/>
        <c:lblAlgn val="ctr"/>
        <c:lblOffset val="100"/>
        <c:noMultiLvlLbl val="0"/>
      </c:catAx>
      <c:valAx>
        <c:axId val="2121165656"/>
        <c:scaling>
          <c:orientation val="minMax"/>
        </c:scaling>
        <c:delete val="1"/>
        <c:axPos val="l"/>
        <c:title>
          <c:tx>
            <c:rich>
              <a:bodyPr rot="-5400000" spcFirstLastPara="1" vertOverflow="ellipsis" vert="horz" wrap="square" anchor="ctr" anchorCtr="1"/>
              <a:lstStyle/>
              <a:p>
                <a:pPr algn="ctr" rtl="0">
                  <a:defRPr sz="1200" b="0" i="0" u="none" strike="noStrike" kern="1200" baseline="0">
                    <a:solidFill>
                      <a:schemeClr val="tx1"/>
                    </a:solidFill>
                    <a:latin typeface="+mn-lt"/>
                    <a:ea typeface="+mn-ea"/>
                    <a:cs typeface="+mn-cs"/>
                  </a:defRPr>
                </a:pPr>
                <a:r>
                  <a:rPr lang="en-US">
                    <a:solidFill>
                      <a:schemeClr val="tx1"/>
                    </a:solidFill>
                  </a:rPr>
                  <a:t>US Prevalence (M)</a:t>
                </a:r>
              </a:p>
            </c:rich>
          </c:tx>
          <c:layout>
            <c:manualLayout>
              <c:xMode val="edge"/>
              <c:yMode val="edge"/>
              <c:x val="8.7151449590531088E-2"/>
              <c:y val="3.4281924140666609E-2"/>
            </c:manualLayout>
          </c:layout>
          <c:overlay val="0"/>
          <c:spPr>
            <a:noFill/>
            <a:ln>
              <a:noFill/>
            </a:ln>
            <a:effectLst/>
          </c:spPr>
          <c:txPr>
            <a:bodyPr rot="-5400000" spcFirstLastPara="1" vertOverflow="ellipsis" vert="horz" wrap="square" anchor="ctr" anchorCtr="1"/>
            <a:lstStyle/>
            <a:p>
              <a:pPr algn="ctr" rtl="0">
                <a:defRPr sz="12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crossAx val="212116401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a:solidFill>
                  <a:schemeClr val="tx1"/>
                </a:solidFill>
              </a:rPr>
              <a:t>Episodic Migraine</a:t>
            </a:r>
          </a:p>
        </c:rich>
      </c:tx>
      <c:layout>
        <c:manualLayout>
          <c:xMode val="edge"/>
          <c:yMode val="edge"/>
          <c:x val="0.42985560232156639"/>
          <c:y val="1.3994999166145627E-3"/>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6083395466558997"/>
          <c:y val="0.21047605677945072"/>
          <c:w val="0.81318446900595087"/>
          <c:h val="0.40568371269005926"/>
        </c:manualLayout>
      </c:layout>
      <c:barChart>
        <c:barDir val="col"/>
        <c:grouping val="stacked"/>
        <c:varyColors val="0"/>
        <c:ser>
          <c:idx val="0"/>
          <c:order val="0"/>
          <c:tx>
            <c:strRef>
              <c:f>Sheet1!$B$1</c:f>
              <c:strCache>
                <c:ptCount val="1"/>
                <c:pt idx="0">
                  <c:v>Prevalent Patients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2009 AMPP</c:v>
                </c:pt>
                <c:pt idx="1">
                  <c:v>2012-2013 CaMEO</c:v>
                </c:pt>
              </c:strCache>
            </c:strRef>
          </c:cat>
          <c:val>
            <c:numRef>
              <c:f>Sheet1!$B$2:$B$3</c:f>
              <c:numCache>
                <c:formatCode>0.0</c:formatCode>
                <c:ptCount val="2"/>
                <c:pt idx="0">
                  <c:v>26.3</c:v>
                </c:pt>
                <c:pt idx="1">
                  <c:v>26.3</c:v>
                </c:pt>
              </c:numCache>
            </c:numRef>
          </c:val>
          <c:extLst>
            <c:ext xmlns:c16="http://schemas.microsoft.com/office/drawing/2014/chart" uri="{C3380CC4-5D6E-409C-BE32-E72D297353CC}">
              <c16:uniqueId val="{00000000-178E-462B-B922-8391C0AB6C90}"/>
            </c:ext>
          </c:extLst>
        </c:ser>
        <c:ser>
          <c:idx val="1"/>
          <c:order val="1"/>
          <c:tx>
            <c:strRef>
              <c:f>Sheet1!$C$1</c:f>
              <c:strCache>
                <c:ptCount val="1"/>
                <c:pt idx="0">
                  <c:v>Prevalence Rate</c:v>
                </c:pt>
              </c:strCache>
            </c:strRef>
          </c:tx>
          <c:spPr>
            <a:noFill/>
            <a:ln>
              <a:noFill/>
            </a:ln>
            <a:effectLst/>
          </c:spPr>
          <c:invertIfNegative val="0"/>
          <c:dLbls>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2009 AMPP</c:v>
                </c:pt>
                <c:pt idx="1">
                  <c:v>2012-2013 CaMEO</c:v>
                </c:pt>
              </c:strCache>
            </c:strRef>
          </c:cat>
          <c:val>
            <c:numRef>
              <c:f>Sheet1!$C$2:$C$3</c:f>
              <c:numCache>
                <c:formatCode>0.0%</c:formatCode>
                <c:ptCount val="2"/>
                <c:pt idx="0">
                  <c:v>0.10299999999999999</c:v>
                </c:pt>
                <c:pt idx="1">
                  <c:v>0.10299999999999999</c:v>
                </c:pt>
              </c:numCache>
            </c:numRef>
          </c:val>
          <c:extLst>
            <c:ext xmlns:c16="http://schemas.microsoft.com/office/drawing/2014/chart" uri="{C3380CC4-5D6E-409C-BE32-E72D297353CC}">
              <c16:uniqueId val="{00000001-178E-462B-B922-8391C0AB6C90}"/>
            </c:ext>
          </c:extLst>
        </c:ser>
        <c:dLbls>
          <c:showLegendKey val="0"/>
          <c:showVal val="0"/>
          <c:showCatName val="0"/>
          <c:showSerName val="0"/>
          <c:showPercent val="0"/>
          <c:showBubbleSize val="0"/>
        </c:dLbls>
        <c:gapWidth val="150"/>
        <c:overlap val="100"/>
        <c:axId val="2121164016"/>
        <c:axId val="2121165656"/>
      </c:barChart>
      <c:catAx>
        <c:axId val="212116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121165656"/>
        <c:crosses val="autoZero"/>
        <c:auto val="1"/>
        <c:lblAlgn val="ctr"/>
        <c:lblOffset val="100"/>
        <c:noMultiLvlLbl val="0"/>
      </c:catAx>
      <c:valAx>
        <c:axId val="2121165656"/>
        <c:scaling>
          <c:orientation val="minMax"/>
          <c:min val="0"/>
        </c:scaling>
        <c:delete val="1"/>
        <c:axPos val="l"/>
        <c:title>
          <c:tx>
            <c:rich>
              <a:bodyPr rot="-5400000" spcFirstLastPara="1" vertOverflow="ellipsis" vert="horz" wrap="square" anchor="ctr" anchorCtr="1"/>
              <a:lstStyle/>
              <a:p>
                <a:pPr algn="ctr" rtl="0">
                  <a:defRPr sz="1200" b="0" i="0" u="none" strike="noStrike" kern="1200" baseline="0">
                    <a:solidFill>
                      <a:schemeClr val="tx1"/>
                    </a:solidFill>
                    <a:latin typeface="+mn-lt"/>
                    <a:ea typeface="+mn-ea"/>
                    <a:cs typeface="+mn-cs"/>
                  </a:defRPr>
                </a:pPr>
                <a:r>
                  <a:rPr lang="en-US">
                    <a:solidFill>
                      <a:schemeClr val="tx1"/>
                    </a:solidFill>
                  </a:rPr>
                  <a:t>US Prevalence (M)</a:t>
                </a:r>
              </a:p>
            </c:rich>
          </c:tx>
          <c:layout>
            <c:manualLayout>
              <c:xMode val="edge"/>
              <c:yMode val="edge"/>
              <c:x val="0.11205945001261883"/>
              <c:y val="4.4629914987528885E-2"/>
            </c:manualLayout>
          </c:layout>
          <c:overlay val="0"/>
          <c:spPr>
            <a:noFill/>
            <a:ln>
              <a:noFill/>
            </a:ln>
            <a:effectLst/>
          </c:spPr>
          <c:txPr>
            <a:bodyPr rot="-5400000" spcFirstLastPara="1" vertOverflow="ellipsis" vert="horz" wrap="square" anchor="ctr" anchorCtr="1"/>
            <a:lstStyle/>
            <a:p>
              <a:pPr algn="ctr" rtl="0">
                <a:defRPr sz="12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crossAx val="2121164016"/>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400" b="1">
                <a:solidFill>
                  <a:schemeClr val="tx1"/>
                </a:solidFill>
              </a:rPr>
              <a:t>Migraine Treatment Rates</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14032287166977458"/>
          <c:y val="0.22773370230016338"/>
          <c:w val="0.83379745086103185"/>
          <c:h val="0.51298604558772409"/>
        </c:manualLayout>
      </c:layout>
      <c:lineChart>
        <c:grouping val="standard"/>
        <c:varyColors val="0"/>
        <c:ser>
          <c:idx val="0"/>
          <c:order val="0"/>
          <c:spPr>
            <a:ln w="28575" cap="rnd">
              <a:solidFill>
                <a:schemeClr val="accent1"/>
              </a:solidFill>
              <a:round/>
            </a:ln>
            <a:effectLst/>
          </c:spPr>
          <c:marker>
            <c:symbol val="none"/>
          </c:marker>
          <c:cat>
            <c:numRef>
              <c:f>[Book8]Sheet1!$B$2:$M$2</c:f>
              <c:numCache>
                <c:formatCode>General</c:formatCode>
                <c:ptCount val="12"/>
                <c:pt idx="0">
                  <c:v>2006</c:v>
                </c:pt>
                <c:pt idx="1">
                  <c:v>2007</c:v>
                </c:pt>
                <c:pt idx="2">
                  <c:v>2008</c:v>
                </c:pt>
                <c:pt idx="3">
                  <c:v>2009</c:v>
                </c:pt>
                <c:pt idx="4">
                  <c:v>2010</c:v>
                </c:pt>
                <c:pt idx="5">
                  <c:v>2011</c:v>
                </c:pt>
                <c:pt idx="6">
                  <c:v>2012</c:v>
                </c:pt>
                <c:pt idx="7">
                  <c:v>2013</c:v>
                </c:pt>
                <c:pt idx="8">
                  <c:v>2014</c:v>
                </c:pt>
                <c:pt idx="9">
                  <c:v>2015</c:v>
                </c:pt>
                <c:pt idx="10">
                  <c:v>2016</c:v>
                </c:pt>
                <c:pt idx="11">
                  <c:v>2017</c:v>
                </c:pt>
              </c:numCache>
            </c:numRef>
          </c:cat>
          <c:val>
            <c:numRef>
              <c:f>[Book8]Sheet1!$B$3:$M$3</c:f>
              <c:numCache>
                <c:formatCode>0.00%</c:formatCode>
                <c:ptCount val="12"/>
                <c:pt idx="0">
                  <c:v>0.5</c:v>
                </c:pt>
                <c:pt idx="1">
                  <c:v>0.50047454601595154</c:v>
                </c:pt>
                <c:pt idx="2">
                  <c:v>0.50334697692471808</c:v>
                </c:pt>
                <c:pt idx="3">
                  <c:v>0.50977693975726734</c:v>
                </c:pt>
                <c:pt idx="4">
                  <c:v>0.52104092568974414</c:v>
                </c:pt>
                <c:pt idx="5">
                  <c:v>0.53921471936821763</c:v>
                </c:pt>
                <c:pt idx="6">
                  <c:v>0.56781007623610324</c:v>
                </c:pt>
                <c:pt idx="7">
                  <c:v>0.61221588696826212</c:v>
                </c:pt>
                <c:pt idx="8">
                  <c:v>0.67435638177988488</c:v>
                </c:pt>
                <c:pt idx="9">
                  <c:v>0.73773330742112553</c:v>
                </c:pt>
                <c:pt idx="10">
                  <c:v>0.78404625114725301</c:v>
                </c:pt>
                <c:pt idx="11">
                  <c:v>0.8</c:v>
                </c:pt>
              </c:numCache>
            </c:numRef>
          </c:val>
          <c:smooth val="0"/>
          <c:extLst>
            <c:ext xmlns:c16="http://schemas.microsoft.com/office/drawing/2014/chart" uri="{C3380CC4-5D6E-409C-BE32-E72D297353CC}">
              <c16:uniqueId val="{00000000-94DB-4EB7-8C7D-23C2A2478E07}"/>
            </c:ext>
          </c:extLst>
        </c:ser>
        <c:dLbls>
          <c:showLegendKey val="0"/>
          <c:showVal val="0"/>
          <c:showCatName val="0"/>
          <c:showSerName val="0"/>
          <c:showPercent val="0"/>
          <c:showBubbleSize val="0"/>
        </c:dLbls>
        <c:smooth val="0"/>
        <c:axId val="2018692944"/>
        <c:axId val="2018685072"/>
      </c:lineChart>
      <c:catAx>
        <c:axId val="201869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18685072"/>
        <c:crosses val="autoZero"/>
        <c:auto val="1"/>
        <c:lblAlgn val="ctr"/>
        <c:lblOffset val="100"/>
        <c:noMultiLvlLbl val="0"/>
      </c:catAx>
      <c:valAx>
        <c:axId val="2018685072"/>
        <c:scaling>
          <c:orientation val="minMax"/>
          <c:min val="0.4"/>
        </c:scaling>
        <c:delete val="0"/>
        <c:axPos val="l"/>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crossAx val="2018692944"/>
        <c:crosses val="autoZero"/>
        <c:crossBetween val="between"/>
      </c:valAx>
      <c:spPr>
        <a:noFill/>
        <a:ln>
          <a:noFill/>
        </a:ln>
        <a:effectLst/>
      </c:spPr>
    </c:plotArea>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barChart>
        <c:barDir val="bar"/>
        <c:grouping val="percentStacked"/>
        <c:varyColors val="0"/>
        <c:ser>
          <c:idx val="0"/>
          <c:order val="0"/>
          <c:tx>
            <c:strRef>
              <c:f>Sheet1!$B$1</c:f>
              <c:strCache>
                <c:ptCount val="1"/>
                <c:pt idx="0">
                  <c:v>General Physician</c:v>
                </c:pt>
              </c:strCache>
            </c:strRef>
          </c:tx>
          <c:spPr>
            <a:solidFill>
              <a:schemeClr val="accent4">
                <a:tint val="77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Chronic </c:v>
                </c:pt>
                <c:pt idx="1">
                  <c:v>Episodic </c:v>
                </c:pt>
              </c:strCache>
            </c:strRef>
          </c:cat>
          <c:val>
            <c:numRef>
              <c:f>Sheet1!$B$2:$B$3</c:f>
              <c:numCache>
                <c:formatCode>0%</c:formatCode>
                <c:ptCount val="2"/>
                <c:pt idx="0">
                  <c:v>0.3</c:v>
                </c:pt>
                <c:pt idx="1">
                  <c:v>0.6</c:v>
                </c:pt>
              </c:numCache>
            </c:numRef>
          </c:val>
          <c:extLst>
            <c:ext xmlns:c16="http://schemas.microsoft.com/office/drawing/2014/chart" uri="{C3380CC4-5D6E-409C-BE32-E72D297353CC}">
              <c16:uniqueId val="{00000000-0EE0-4C03-A7EE-C22EA9A61ECE}"/>
            </c:ext>
          </c:extLst>
        </c:ser>
        <c:ser>
          <c:idx val="1"/>
          <c:order val="1"/>
          <c:tx>
            <c:strRef>
              <c:f>Sheet1!$C$1</c:f>
              <c:strCache>
                <c:ptCount val="1"/>
                <c:pt idx="0">
                  <c:v>Neurologist</c:v>
                </c:pt>
              </c:strCache>
            </c:strRef>
          </c:tx>
          <c:spPr>
            <a:solidFill>
              <a:schemeClr val="accent4">
                <a:shade val="76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Chronic </c:v>
                </c:pt>
                <c:pt idx="1">
                  <c:v>Episodic </c:v>
                </c:pt>
              </c:strCache>
            </c:strRef>
          </c:cat>
          <c:val>
            <c:numRef>
              <c:f>Sheet1!$C$2:$C$3</c:f>
              <c:numCache>
                <c:formatCode>0%</c:formatCode>
                <c:ptCount val="2"/>
                <c:pt idx="0">
                  <c:v>0.7</c:v>
                </c:pt>
                <c:pt idx="1">
                  <c:v>0.4</c:v>
                </c:pt>
              </c:numCache>
            </c:numRef>
          </c:val>
          <c:extLst>
            <c:ext xmlns:c16="http://schemas.microsoft.com/office/drawing/2014/chart" uri="{C3380CC4-5D6E-409C-BE32-E72D297353CC}">
              <c16:uniqueId val="{00000001-0EE0-4C03-A7EE-C22EA9A61ECE}"/>
            </c:ext>
          </c:extLst>
        </c:ser>
        <c:dLbls>
          <c:showLegendKey val="0"/>
          <c:showVal val="0"/>
          <c:showCatName val="0"/>
          <c:showSerName val="0"/>
          <c:showPercent val="0"/>
          <c:showBubbleSize val="0"/>
        </c:dLbls>
        <c:gapWidth val="79"/>
        <c:overlap val="100"/>
        <c:axId val="360291295"/>
        <c:axId val="11101743"/>
      </c:barChart>
      <c:catAx>
        <c:axId val="360291295"/>
        <c:scaling>
          <c:orientation val="minMax"/>
        </c:scaling>
        <c:delete val="0"/>
        <c:axPos val="l"/>
        <c:numFmt formatCode="General" sourceLinked="1"/>
        <c:majorTickMark val="out"/>
        <c:minorTickMark val="none"/>
        <c:tickLblPos val="nextTo"/>
        <c:spPr>
          <a:noFill/>
          <a:ln w="9525" cap="flat" cmpd="sng" algn="ctr">
            <a:solidFill>
              <a:srgbClr val="FFFFFF">
                <a:lumMod val="85000"/>
              </a:srgbClr>
            </a:solidFill>
            <a:round/>
          </a:ln>
          <a:effectLst/>
        </c:spPr>
        <c:txPr>
          <a:bodyPr rot="-60000000" spcFirstLastPara="1" vertOverflow="ellipsis" vert="horz" wrap="square" anchor="ctr" anchorCtr="1"/>
          <a:lstStyle/>
          <a:p>
            <a:pPr>
              <a:defRPr sz="1100" b="1" i="1" u="none" strike="noStrike" kern="1200" baseline="0">
                <a:solidFill>
                  <a:schemeClr val="tx1"/>
                </a:solidFill>
                <a:latin typeface="+mn-lt"/>
                <a:ea typeface="+mn-ea"/>
                <a:cs typeface="+mn-cs"/>
              </a:defRPr>
            </a:pPr>
            <a:endParaRPr lang="en-US"/>
          </a:p>
        </c:txPr>
        <c:crossAx val="11101743"/>
        <c:crosses val="autoZero"/>
        <c:auto val="1"/>
        <c:lblAlgn val="ctr"/>
        <c:lblOffset val="100"/>
        <c:noMultiLvlLbl val="0"/>
      </c:catAx>
      <c:valAx>
        <c:axId val="11101743"/>
        <c:scaling>
          <c:orientation val="minMax"/>
          <c:min val="0"/>
        </c:scaling>
        <c:delete val="1"/>
        <c:axPos val="b"/>
        <c:numFmt formatCode="0%" sourceLinked="1"/>
        <c:majorTickMark val="out"/>
        <c:minorTickMark val="none"/>
        <c:tickLblPos val="nextTo"/>
        <c:crossAx val="360291295"/>
        <c:crosses val="autoZero"/>
        <c:crossBetween val="between"/>
      </c:valAx>
      <c:spPr>
        <a:noFill/>
        <a:ln>
          <a:noFill/>
        </a:ln>
        <a:effectLst/>
      </c:spPr>
    </c:plotArea>
    <c:legend>
      <c:legendPos val="b"/>
      <c:layout>
        <c:manualLayout>
          <c:xMode val="edge"/>
          <c:yMode val="edge"/>
          <c:x val="0.27919603335092108"/>
          <c:y val="0.73537859648682191"/>
          <c:w val="0.51795727111119838"/>
          <c:h val="0.14863423973039835"/>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r>
              <a:rPr lang="en-US" b="1">
                <a:solidFill>
                  <a:schemeClr val="tx1"/>
                </a:solidFill>
              </a:rPr>
              <a:t>Historical Product Launch Trends</a:t>
            </a:r>
          </a:p>
        </c:rich>
      </c:tx>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mn-lt"/>
              <a:ea typeface="+mn-ea"/>
              <a:cs typeface="+mn-cs"/>
            </a:defRPr>
          </a:pPr>
          <a:endParaRPr lang="en-US"/>
        </a:p>
      </c:txPr>
    </c:title>
    <c:autoTitleDeleted val="0"/>
    <c:plotArea>
      <c:layout/>
      <c:lineChart>
        <c:grouping val="standard"/>
        <c:varyColors val="0"/>
        <c:ser>
          <c:idx val="4"/>
          <c:order val="0"/>
          <c:tx>
            <c:strRef>
              <c:f>Sheet1!$D$7</c:f>
              <c:strCache>
                <c:ptCount val="1"/>
                <c:pt idx="0">
                  <c:v>Product 1</c:v>
                </c:pt>
              </c:strCache>
            </c:strRef>
          </c:tx>
          <c:spPr>
            <a:ln w="28575" cap="rnd">
              <a:solidFill>
                <a:schemeClr val="accent5"/>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Sheet1!$E$7:$U$7</c:f>
              <c:numCache>
                <c:formatCode>0.00%</c:formatCode>
                <c:ptCount val="17"/>
                <c:pt idx="0">
                  <c:v>0</c:v>
                </c:pt>
                <c:pt idx="1">
                  <c:v>0.19104732032438396</c:v>
                </c:pt>
                <c:pt idx="2">
                  <c:v>0.51590331114729604</c:v>
                </c:pt>
                <c:pt idx="3">
                  <c:v>0.73323399089860131</c:v>
                </c:pt>
                <c:pt idx="4">
                  <c:v>0.87768674964937177</c:v>
                </c:pt>
                <c:pt idx="5">
                  <c:v>0.97006535353805956</c:v>
                </c:pt>
                <c:pt idx="6">
                  <c:v>1</c:v>
                </c:pt>
                <c:pt idx="7">
                  <c:v>1</c:v>
                </c:pt>
                <c:pt idx="8">
                  <c:v>1</c:v>
                </c:pt>
                <c:pt idx="9">
                  <c:v>1</c:v>
                </c:pt>
                <c:pt idx="10">
                  <c:v>1</c:v>
                </c:pt>
                <c:pt idx="11">
                  <c:v>1</c:v>
                </c:pt>
                <c:pt idx="12">
                  <c:v>1</c:v>
                </c:pt>
                <c:pt idx="13">
                  <c:v>1</c:v>
                </c:pt>
                <c:pt idx="14">
                  <c:v>1</c:v>
                </c:pt>
                <c:pt idx="15">
                  <c:v>1</c:v>
                </c:pt>
                <c:pt idx="16">
                  <c:v>1</c:v>
                </c:pt>
              </c:numCache>
            </c:numRef>
          </c:val>
          <c:smooth val="0"/>
          <c:extLst>
            <c:ext xmlns:c16="http://schemas.microsoft.com/office/drawing/2014/chart" uri="{C3380CC4-5D6E-409C-BE32-E72D297353CC}">
              <c16:uniqueId val="{00000004-C03D-4F66-9752-3FB19B637933}"/>
            </c:ext>
          </c:extLst>
        </c:ser>
        <c:ser>
          <c:idx val="3"/>
          <c:order val="1"/>
          <c:tx>
            <c:strRef>
              <c:f>Sheet1!$D$6</c:f>
              <c:strCache>
                <c:ptCount val="1"/>
                <c:pt idx="0">
                  <c:v>Product 2</c:v>
                </c:pt>
              </c:strCache>
            </c:strRef>
          </c:tx>
          <c:spPr>
            <a:ln w="28575" cap="rnd">
              <a:solidFill>
                <a:schemeClr val="accent4"/>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Sheet1!$E$6:$U$6</c:f>
              <c:numCache>
                <c:formatCode>General</c:formatCode>
                <c:ptCount val="17"/>
                <c:pt idx="2" formatCode="0.00%">
                  <c:v>0</c:v>
                </c:pt>
                <c:pt idx="3" formatCode="0.00%">
                  <c:v>0.25549434594392956</c:v>
                </c:pt>
                <c:pt idx="4" formatCode="0.00%">
                  <c:v>0.62604972849211682</c:v>
                </c:pt>
                <c:pt idx="5" formatCode="0.00%">
                  <c:v>0.80228781886249456</c:v>
                </c:pt>
                <c:pt idx="6" formatCode="0.00%">
                  <c:v>0.87940955912894558</c:v>
                </c:pt>
                <c:pt idx="7" formatCode="0.00%">
                  <c:v>0.92397345723767454</c:v>
                </c:pt>
                <c:pt idx="8" formatCode="0.00%">
                  <c:v>0.95732682590869</c:v>
                </c:pt>
                <c:pt idx="9" formatCode="0.00%">
                  <c:v>0.98685404582289848</c:v>
                </c:pt>
                <c:pt idx="10" formatCode="0.00%">
                  <c:v>1</c:v>
                </c:pt>
                <c:pt idx="11" formatCode="0.00%">
                  <c:v>1</c:v>
                </c:pt>
                <c:pt idx="12" formatCode="0.00%">
                  <c:v>1</c:v>
                </c:pt>
                <c:pt idx="13" formatCode="0.00%">
                  <c:v>1</c:v>
                </c:pt>
                <c:pt idx="14" formatCode="0.00%">
                  <c:v>1</c:v>
                </c:pt>
                <c:pt idx="15" formatCode="0.00%">
                  <c:v>1</c:v>
                </c:pt>
                <c:pt idx="16" formatCode="0.00%">
                  <c:v>1</c:v>
                </c:pt>
              </c:numCache>
            </c:numRef>
          </c:val>
          <c:smooth val="0"/>
          <c:extLst>
            <c:ext xmlns:c16="http://schemas.microsoft.com/office/drawing/2014/chart" uri="{C3380CC4-5D6E-409C-BE32-E72D297353CC}">
              <c16:uniqueId val="{00000003-C03D-4F66-9752-3FB19B637933}"/>
            </c:ext>
          </c:extLst>
        </c:ser>
        <c:ser>
          <c:idx val="2"/>
          <c:order val="2"/>
          <c:tx>
            <c:strRef>
              <c:f>Sheet1!$D$5</c:f>
              <c:strCache>
                <c:ptCount val="1"/>
                <c:pt idx="0">
                  <c:v>Product 3</c:v>
                </c:pt>
              </c:strCache>
            </c:strRef>
          </c:tx>
          <c:spPr>
            <a:ln w="28575" cap="rnd">
              <a:solidFill>
                <a:schemeClr val="accent3"/>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Sheet1!$E$5:$U$5</c:f>
              <c:numCache>
                <c:formatCode>General</c:formatCode>
                <c:ptCount val="17"/>
                <c:pt idx="4" formatCode="0.00%">
                  <c:v>0</c:v>
                </c:pt>
                <c:pt idx="5" formatCode="0.00%">
                  <c:v>9.8912402800176089E-2</c:v>
                </c:pt>
                <c:pt idx="6" formatCode="0.00%">
                  <c:v>0.28442699639899582</c:v>
                </c:pt>
                <c:pt idx="7" formatCode="0.00%">
                  <c:v>0.4578211466454562</c:v>
                </c:pt>
                <c:pt idx="8" formatCode="0.00%">
                  <c:v>0.68186438297685525</c:v>
                </c:pt>
                <c:pt idx="9" formatCode="0.00%">
                  <c:v>0.9230839084869652</c:v>
                </c:pt>
                <c:pt idx="10" formatCode="0.00%">
                  <c:v>1</c:v>
                </c:pt>
                <c:pt idx="11" formatCode="0.00%">
                  <c:v>1</c:v>
                </c:pt>
                <c:pt idx="12" formatCode="0.00%">
                  <c:v>1</c:v>
                </c:pt>
                <c:pt idx="13" formatCode="0.00%">
                  <c:v>1</c:v>
                </c:pt>
                <c:pt idx="14" formatCode="0.00%">
                  <c:v>1</c:v>
                </c:pt>
                <c:pt idx="15" formatCode="0.00%">
                  <c:v>1</c:v>
                </c:pt>
                <c:pt idx="16" formatCode="0.00%">
                  <c:v>1</c:v>
                </c:pt>
              </c:numCache>
            </c:numRef>
          </c:val>
          <c:smooth val="0"/>
          <c:extLst>
            <c:ext xmlns:c16="http://schemas.microsoft.com/office/drawing/2014/chart" uri="{C3380CC4-5D6E-409C-BE32-E72D297353CC}">
              <c16:uniqueId val="{00000002-C03D-4F66-9752-3FB19B637933}"/>
            </c:ext>
          </c:extLst>
        </c:ser>
        <c:ser>
          <c:idx val="1"/>
          <c:order val="3"/>
          <c:tx>
            <c:strRef>
              <c:f>Sheet1!$D$4</c:f>
              <c:strCache>
                <c:ptCount val="1"/>
                <c:pt idx="0">
                  <c:v>Product 4</c:v>
                </c:pt>
              </c:strCache>
            </c:strRef>
          </c:tx>
          <c:spPr>
            <a:ln w="28575" cap="rnd">
              <a:solidFill>
                <a:schemeClr val="accent2"/>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Sheet1!$E$4:$U$4</c:f>
              <c:numCache>
                <c:formatCode>General</c:formatCode>
                <c:ptCount val="17"/>
                <c:pt idx="6" formatCode="0.00%">
                  <c:v>0</c:v>
                </c:pt>
                <c:pt idx="7" formatCode="0.00%">
                  <c:v>8.02459157009731E-2</c:v>
                </c:pt>
                <c:pt idx="8" formatCode="0.00%">
                  <c:v>0.22839600103847837</c:v>
                </c:pt>
                <c:pt idx="9" formatCode="0.00%">
                  <c:v>0.3765428153254608</c:v>
                </c:pt>
                <c:pt idx="10" formatCode="0.00%">
                  <c:v>0.52468987101642384</c:v>
                </c:pt>
                <c:pt idx="11" formatCode="0.00%">
                  <c:v>0.6728379848011673</c:v>
                </c:pt>
                <c:pt idx="12" formatCode="0.00%">
                  <c:v>0.8209888594515462</c:v>
                </c:pt>
                <c:pt idx="13" formatCode="0.00%">
                  <c:v>0.96296075103692347</c:v>
                </c:pt>
                <c:pt idx="14" formatCode="0.00%">
                  <c:v>1</c:v>
                </c:pt>
                <c:pt idx="15" formatCode="0.00%">
                  <c:v>1</c:v>
                </c:pt>
                <c:pt idx="16" formatCode="0.00%">
                  <c:v>1</c:v>
                </c:pt>
              </c:numCache>
            </c:numRef>
          </c:val>
          <c:smooth val="0"/>
          <c:extLst>
            <c:ext xmlns:c16="http://schemas.microsoft.com/office/drawing/2014/chart" uri="{C3380CC4-5D6E-409C-BE32-E72D297353CC}">
              <c16:uniqueId val="{00000001-C03D-4F66-9752-3FB19B637933}"/>
            </c:ext>
          </c:extLst>
        </c:ser>
        <c:ser>
          <c:idx val="0"/>
          <c:order val="4"/>
          <c:tx>
            <c:strRef>
              <c:f>Sheet1!$D$3</c:f>
              <c:strCache>
                <c:ptCount val="1"/>
                <c:pt idx="0">
                  <c:v>Product 5</c:v>
                </c:pt>
              </c:strCache>
            </c:strRef>
          </c:tx>
          <c:spPr>
            <a:ln w="28575" cap="rnd">
              <a:solidFill>
                <a:schemeClr val="accent1"/>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Sheet1!$E$3:$U$3</c:f>
              <c:numCache>
                <c:formatCode>General</c:formatCode>
                <c:ptCount val="17"/>
                <c:pt idx="7" formatCode="0.00%">
                  <c:v>0</c:v>
                </c:pt>
                <c:pt idx="8" formatCode="0.00%">
                  <c:v>3.3218032737387659E-3</c:v>
                </c:pt>
                <c:pt idx="9" formatCode="0.00%">
                  <c:v>2.4379459932837039E-2</c:v>
                </c:pt>
                <c:pt idx="10" formatCode="0.00%">
                  <c:v>7.5484934458427702E-2</c:v>
                </c:pt>
                <c:pt idx="11" formatCode="0.00%">
                  <c:v>0.17657854820414501</c:v>
                </c:pt>
                <c:pt idx="12" formatCode="0.00%">
                  <c:v>0.36736594134928185</c:v>
                </c:pt>
                <c:pt idx="13" formatCode="0.00%">
                  <c:v>0.66326172678864737</c:v>
                </c:pt>
                <c:pt idx="14" formatCode="0.00%">
                  <c:v>0.91886903907202433</c:v>
                </c:pt>
                <c:pt idx="15" formatCode="0.00%">
                  <c:v>1</c:v>
                </c:pt>
                <c:pt idx="16" formatCode="0.00%">
                  <c:v>1</c:v>
                </c:pt>
              </c:numCache>
            </c:numRef>
          </c:val>
          <c:smooth val="0"/>
          <c:extLst>
            <c:ext xmlns:c16="http://schemas.microsoft.com/office/drawing/2014/chart" uri="{C3380CC4-5D6E-409C-BE32-E72D297353CC}">
              <c16:uniqueId val="{00000000-C03D-4F66-9752-3FB19B637933}"/>
            </c:ext>
          </c:extLst>
        </c:ser>
        <c:ser>
          <c:idx val="5"/>
          <c:order val="5"/>
          <c:tx>
            <c:strRef>
              <c:f>Sheet1!$D$8</c:f>
              <c:strCache>
                <c:ptCount val="1"/>
                <c:pt idx="0">
                  <c:v>Product 6</c:v>
                </c:pt>
              </c:strCache>
            </c:strRef>
          </c:tx>
          <c:spPr>
            <a:ln w="28575" cap="rnd">
              <a:solidFill>
                <a:schemeClr val="accent6"/>
              </a:solidFill>
              <a:round/>
            </a:ln>
            <a:effectLst/>
          </c:spPr>
          <c:marker>
            <c:symbol val="none"/>
          </c:marker>
          <c:cat>
            <c:numRef>
              <c:f>Sheet1!$E$2:$U$2</c:f>
              <c:numCache>
                <c:formatCode>General</c:formatCode>
                <c:ptCount val="17"/>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pt idx="14">
                  <c:v>2015</c:v>
                </c:pt>
                <c:pt idx="15">
                  <c:v>2016</c:v>
                </c:pt>
                <c:pt idx="16">
                  <c:v>2017</c:v>
                </c:pt>
              </c:numCache>
            </c:numRef>
          </c:cat>
          <c:val>
            <c:numRef>
              <c:f>Sheet1!$E$8:$U$8</c:f>
              <c:numCache>
                <c:formatCode>General</c:formatCode>
                <c:ptCount val="17"/>
                <c:pt idx="10" formatCode="0.00%">
                  <c:v>0</c:v>
                </c:pt>
                <c:pt idx="11" formatCode="0.00%">
                  <c:v>0.12160531041309275</c:v>
                </c:pt>
                <c:pt idx="12" formatCode="0.00%">
                  <c:v>0.33264000169948688</c:v>
                </c:pt>
                <c:pt idx="13" formatCode="0.00%">
                  <c:v>0.4855706825066915</c:v>
                </c:pt>
                <c:pt idx="14" formatCode="0.00%">
                  <c:v>0.5906302967627749</c:v>
                </c:pt>
                <c:pt idx="15" formatCode="0.00%">
                  <c:v>0.67465626543656265</c:v>
                </c:pt>
                <c:pt idx="16" formatCode="0.00%">
                  <c:v>0.75052391397076568</c:v>
                </c:pt>
              </c:numCache>
            </c:numRef>
          </c:val>
          <c:smooth val="0"/>
          <c:extLst>
            <c:ext xmlns:c16="http://schemas.microsoft.com/office/drawing/2014/chart" uri="{C3380CC4-5D6E-409C-BE32-E72D297353CC}">
              <c16:uniqueId val="{00000005-C03D-4F66-9752-3FB19B637933}"/>
            </c:ext>
          </c:extLst>
        </c:ser>
        <c:dLbls>
          <c:showLegendKey val="0"/>
          <c:showVal val="0"/>
          <c:showCatName val="0"/>
          <c:showSerName val="0"/>
          <c:showPercent val="0"/>
          <c:showBubbleSize val="0"/>
        </c:dLbls>
        <c:smooth val="0"/>
        <c:axId val="706889072"/>
        <c:axId val="706889728"/>
      </c:lineChart>
      <c:catAx>
        <c:axId val="70688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06889728"/>
        <c:crosses val="autoZero"/>
        <c:auto val="1"/>
        <c:lblAlgn val="ctr"/>
        <c:lblOffset val="100"/>
        <c:noMultiLvlLbl val="0"/>
      </c:catAx>
      <c:valAx>
        <c:axId val="706889728"/>
        <c:scaling>
          <c:orientation val="minMax"/>
          <c:max val="1"/>
        </c:scaling>
        <c:delete val="0"/>
        <c:axPos val="l"/>
        <c:title>
          <c:tx>
            <c:rich>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 of Peak Sales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706889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000">
          <a:solidFill>
            <a:schemeClr val="tx1"/>
          </a:solidFill>
          <a:latin typeface="+mn-lt"/>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Reversed" id="24">
  <a:schemeClr val="accent4"/>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CCC7E7-F3BB-4C01-9E07-CC12EE5FACB1}" type="datetimeFigureOut">
              <a:rPr lang="en-US" smtClean="0"/>
              <a:t>6/10/2022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D10A22-69EE-4BE4-B8C6-7DE3C43AEEB0}"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710ADA1-87DF-4773-876C-7B0D0EF4AF4C}" type="datetimeFigureOut">
              <a:rPr lang="en-US" smtClean="0"/>
              <a:pPr/>
              <a:t>6/10/2022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3E8DD3-7F5E-4F38-8DF1-E0849E959DFE}"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3E8DD3-7F5E-4F38-8DF1-E0849E959DFE}" type="slidenum">
              <a:rPr lang="en-US" smtClean="0"/>
              <a:pPr/>
              <a:t>8</a:t>
            </a:fld>
            <a:endParaRPr lang="en-US"/>
          </a:p>
        </p:txBody>
      </p:sp>
    </p:spTree>
    <p:extLst>
      <p:ext uri="{BB962C8B-B14F-4D97-AF65-F5344CB8AC3E}">
        <p14:creationId xmlns:p14="http://schemas.microsoft.com/office/powerpoint/2010/main" val="3839185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www.trinitypartners.com/" TargetMode="External"/><Relationship Id="rId13" Type="http://schemas.openxmlformats.org/officeDocument/2006/relationships/hyperlink" Target="https://www.linkedin.com/company/trinity-partners" TargetMode="External"/><Relationship Id="rId1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emf"/><Relationship Id="rId12" Type="http://schemas.microsoft.com/office/2007/relationships/hdphoto" Target="../media/hdphoto1.wdp"/><Relationship Id="rId17" Type="http://schemas.openxmlformats.org/officeDocument/2006/relationships/image" Target="../media/image12.png"/><Relationship Id="rId2" Type="http://schemas.openxmlformats.org/officeDocument/2006/relationships/slideMaster" Target="../slideMasters/slideMaster1.xml"/><Relationship Id="rId16" Type="http://schemas.openxmlformats.org/officeDocument/2006/relationships/hyperlink" Target="https://www.facebook.com/TrinityPartnersCareers/" TargetMode="External"/><Relationship Id="rId20" Type="http://schemas.openxmlformats.org/officeDocument/2006/relationships/image" Target="../media/image4.svg"/><Relationship Id="rId1" Type="http://schemas.openxmlformats.org/officeDocument/2006/relationships/tags" Target="../tags/tag9.xml"/><Relationship Id="rId6" Type="http://schemas.openxmlformats.org/officeDocument/2006/relationships/oleObject" Target="../embeddings/oleObject8.bin"/><Relationship Id="rId11" Type="http://schemas.openxmlformats.org/officeDocument/2006/relationships/image" Target="../media/image10.png"/><Relationship Id="rId5" Type="http://schemas.openxmlformats.org/officeDocument/2006/relationships/image" Target="../media/image7.jpeg"/><Relationship Id="rId15" Type="http://schemas.microsoft.com/office/2007/relationships/hdphoto" Target="../media/hdphoto2.wdp"/><Relationship Id="rId10" Type="http://schemas.openxmlformats.org/officeDocument/2006/relationships/hyperlink" Target="https://twitter.com/trinitylifesci" TargetMode="External"/><Relationship Id="rId19" Type="http://schemas.openxmlformats.org/officeDocument/2006/relationships/image" Target="../media/image3.png"/><Relationship Id="rId4" Type="http://schemas.openxmlformats.org/officeDocument/2006/relationships/image" Target="../media/image6.svg"/><Relationship Id="rId9" Type="http://schemas.openxmlformats.org/officeDocument/2006/relationships/image" Target="../media/image9.emf"/><Relationship Id="rId14"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0" y="0"/>
            <a:ext cx="12192000" cy="4267200"/>
          </a:xfrm>
          <a:prstGeom prst="rect">
            <a:avLst/>
          </a:prstGeom>
        </p:spPr>
      </p:pic>
      <p:sp>
        <p:nvSpPr>
          <p:cNvPr id="12" name="Isosceles Triangle 31">
            <a:extLst>
              <a:ext uri="{FF2B5EF4-FFF2-40B4-BE49-F238E27FC236}">
                <a16:creationId xmlns:a16="http://schemas.microsoft.com/office/drawing/2014/main" id="{8A734E0B-92B4-9A4D-A119-A33601223E92}"/>
              </a:ext>
            </a:extLst>
          </p:cNvPr>
          <p:cNvSpPr/>
          <p:nvPr userDrawn="1"/>
        </p:nvSpPr>
        <p:spPr>
          <a:xfrm>
            <a:off x="0" y="-7023"/>
            <a:ext cx="12192003" cy="427422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aphicFrame>
        <p:nvGraphicFramePr>
          <p:cNvPr id="11" name="Object 10" hidden="1"/>
          <p:cNvGraphicFramePr>
            <a:graphicFrameLocks noChangeAspect="1"/>
          </p:cNvGraphicFramePr>
          <p:nvPr userDrawn="1">
            <p:custDataLst>
              <p:tags r:id="rId1"/>
            </p:custDataLst>
            <p:extLst>
              <p:ext uri="{D42A27DB-BD31-4B8C-83A1-F6EECF244321}">
                <p14:modId xmlns:p14="http://schemas.microsoft.com/office/powerpoint/2010/main" val="802259260"/>
              </p:ext>
            </p:ext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4" imgW="383" imgH="384" progId="TCLayout.ActiveDocument.1">
                  <p:embed/>
                </p:oleObj>
              </mc:Choice>
              <mc:Fallback>
                <p:oleObj name="think-cell Slide" r:id="rId4" imgW="383" imgH="384" progId="TCLayout.ActiveDocument.1">
                  <p:embed/>
                  <p:pic>
                    <p:nvPicPr>
                      <p:cNvPr id="11" name="Object 10" hidden="1"/>
                      <p:cNvPicPr/>
                      <p:nvPr/>
                    </p:nvPicPr>
                    <p:blipFill>
                      <a:blip r:embed="rId5"/>
                      <a:stretch>
                        <a:fillRect/>
                      </a:stretch>
                    </p:blipFill>
                    <p:spPr>
                      <a:xfrm>
                        <a:off x="2119" y="1593"/>
                        <a:ext cx="2116" cy="1587"/>
                      </a:xfrm>
                      <a:prstGeom prst="rect">
                        <a:avLst/>
                      </a:prstGeom>
                    </p:spPr>
                  </p:pic>
                </p:oleObj>
              </mc:Fallback>
            </mc:AlternateContent>
          </a:graphicData>
        </a:graphic>
      </p:graphicFrame>
      <p:sp>
        <p:nvSpPr>
          <p:cNvPr id="2" name="Title 1"/>
          <p:cNvSpPr>
            <a:spLocks noGrp="1"/>
          </p:cNvSpPr>
          <p:nvPr>
            <p:ph type="ctrTitle"/>
          </p:nvPr>
        </p:nvSpPr>
        <p:spPr>
          <a:xfrm>
            <a:off x="1993392" y="4288211"/>
            <a:ext cx="8165592" cy="582356"/>
          </a:xfrm>
        </p:spPr>
        <p:txBody>
          <a:bodyPr anchor="b" anchorCtr="0"/>
          <a:lstStyle>
            <a:lvl1pPr>
              <a:defRPr sz="2800" b="0" spc="12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993392" y="4971085"/>
            <a:ext cx="8165592" cy="335280"/>
          </a:xfrm>
        </p:spPr>
        <p:txBody>
          <a:bodyPr anchor="b" anchorCtr="0">
            <a:noAutofit/>
          </a:bodyPr>
          <a:lstStyle>
            <a:lvl1pPr marL="0" indent="0" algn="l">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9" name="Text Placeholder 8"/>
          <p:cNvSpPr>
            <a:spLocks noGrp="1"/>
          </p:cNvSpPr>
          <p:nvPr>
            <p:ph type="body" sz="quarter" idx="13" hasCustomPrompt="1"/>
          </p:nvPr>
        </p:nvSpPr>
        <p:spPr>
          <a:xfrm>
            <a:off x="1993392" y="5406888"/>
            <a:ext cx="4876800" cy="304800"/>
          </a:xfrm>
        </p:spPr>
        <p:txBody>
          <a:bodyPr anchor="b" anchorCtr="0">
            <a:noAutofit/>
          </a:bodyPr>
          <a:lstStyle>
            <a:lvl1pPr>
              <a:buFontTx/>
              <a:buNone/>
              <a:defRPr sz="1400" baseline="0">
                <a:solidFill>
                  <a:schemeClr val="tx1"/>
                </a:solidFill>
              </a:defRPr>
            </a:lvl1pPr>
          </a:lstStyle>
          <a:p>
            <a:pPr lvl="0"/>
            <a:r>
              <a:rPr lang="en-US"/>
              <a:t>Month Day, Year</a:t>
            </a:r>
          </a:p>
        </p:txBody>
      </p:sp>
      <p:sp>
        <p:nvSpPr>
          <p:cNvPr id="8" name="TextBox 7"/>
          <p:cNvSpPr txBox="1"/>
          <p:nvPr/>
        </p:nvSpPr>
        <p:spPr>
          <a:xfrm>
            <a:off x="2011684" y="6461285"/>
            <a:ext cx="8165593" cy="307777"/>
          </a:xfrm>
          <a:prstGeom prst="rect">
            <a:avLst/>
          </a:prstGeom>
          <a:noFill/>
        </p:spPr>
        <p:txBody>
          <a:bodyPr wrap="square" rtlCol="0">
            <a:spAutoFit/>
          </a:bodyPr>
          <a:lstStyle/>
          <a:p>
            <a:r>
              <a:rPr lang="en-US" sz="700">
                <a:solidFill>
                  <a:schemeClr val="bg2">
                    <a:lumMod val="50000"/>
                  </a:schemeClr>
                </a:solidFill>
              </a:rPr>
              <a:t>This presentation is provided to you by Trinity,</a:t>
            </a:r>
            <a:r>
              <a:rPr lang="en-US" sz="700" baseline="0">
                <a:solidFill>
                  <a:schemeClr val="bg2">
                    <a:lumMod val="50000"/>
                  </a:schemeClr>
                </a:solidFill>
              </a:rPr>
              <a:t> LLC. The presentation is meant to enhance discussions between your organization and Trinity, LLC. The substance of this presentation is confidential and may be legally privileged.  This presentation is intended only for those in attendance.</a:t>
            </a:r>
            <a:endParaRPr lang="en-US" sz="700">
              <a:solidFill>
                <a:schemeClr val="bg2">
                  <a:lumMod val="50000"/>
                </a:schemeClr>
              </a:solidFill>
            </a:endParaRPr>
          </a:p>
        </p:txBody>
      </p:sp>
      <p:sp>
        <p:nvSpPr>
          <p:cNvPr id="17" name="Picture Placeholder 16"/>
          <p:cNvSpPr>
            <a:spLocks noGrp="1"/>
          </p:cNvSpPr>
          <p:nvPr>
            <p:ph type="pic" sz="quarter" idx="14" hasCustomPrompt="1"/>
          </p:nvPr>
        </p:nvSpPr>
        <p:spPr>
          <a:xfrm>
            <a:off x="1993392" y="2511287"/>
            <a:ext cx="5181600" cy="1676400"/>
          </a:xfrm>
        </p:spPr>
        <p:txBody>
          <a:bodyPr anchor="ctr"/>
          <a:lstStyle>
            <a:lvl1pPr marL="3175" indent="0" algn="ctr">
              <a:buNone/>
              <a:defRPr baseline="0"/>
            </a:lvl1pPr>
          </a:lstStyle>
          <a:p>
            <a:r>
              <a:rPr lang="en-US"/>
              <a:t>Placeholder for Client / Trinity Logo</a:t>
            </a:r>
          </a:p>
        </p:txBody>
      </p:sp>
      <p:sp>
        <p:nvSpPr>
          <p:cNvPr id="7" name="Rectangle 6"/>
          <p:cNvSpPr/>
          <p:nvPr userDrawn="1"/>
        </p:nvSpPr>
        <p:spPr>
          <a:xfrm>
            <a:off x="1" y="6620980"/>
            <a:ext cx="404748" cy="237021"/>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
        <p:nvSpPr>
          <p:cNvPr id="10" name="Right Triangle 9">
            <a:extLst>
              <a:ext uri="{FF2B5EF4-FFF2-40B4-BE49-F238E27FC236}">
                <a16:creationId xmlns:a16="http://schemas.microsoft.com/office/drawing/2014/main" id="{3C052C4C-2B0B-B443-AC75-D1D8B338F21F}"/>
              </a:ext>
            </a:extLst>
          </p:cNvPr>
          <p:cNvSpPr/>
          <p:nvPr userDrawn="1"/>
        </p:nvSpPr>
        <p:spPr>
          <a:xfrm rot="5400000">
            <a:off x="-300822" y="300821"/>
            <a:ext cx="4259238" cy="3657604"/>
          </a:xfrm>
          <a:prstGeom prst="rtTriangle">
            <a:avLst/>
          </a:prstGeom>
          <a:gradFill flip="none" rotWithShape="1">
            <a:gsLst>
              <a:gs pos="0">
                <a:srgbClr val="3A4254"/>
              </a:gs>
              <a:gs pos="82000">
                <a:srgbClr val="789ABD">
                  <a:alpha val="75000"/>
                </a:srgbClr>
              </a:gs>
              <a:gs pos="53000">
                <a:srgbClr val="6287B3"/>
              </a:gs>
              <a:gs pos="100000">
                <a:srgbClr val="ABC3D6">
                  <a:alpha val="60000"/>
                </a:srgbClr>
              </a:gs>
            </a:gsLst>
            <a:lin ang="126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12771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E5B6CB6-9B53-4547-B30F-D55E900DD873}"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3492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B6CB6-9B53-4547-B30F-D55E900DD873}"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2810174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5B6CB6-9B53-4547-B30F-D55E900DD873}"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537208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825625"/>
            <a:ext cx="515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E5B6CB6-9B53-4547-B30F-D55E900DD873}"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632935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E5B6CB6-9B53-4547-B30F-D55E900DD873}" type="datetimeFigureOut">
              <a:rPr lang="en-US" smtClean="0"/>
              <a:t>6/10/2022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205570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E5B6CB6-9B53-4547-B30F-D55E900DD873}" type="datetimeFigureOut">
              <a:rPr lang="en-US" smtClean="0"/>
              <a:t>6/10/2022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58826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5B6CB6-9B53-4547-B30F-D55E900DD873}" type="datetimeFigureOut">
              <a:rPr lang="en-US" smtClean="0"/>
              <a:t>6/10/2022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7806779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B6CB6-9B53-4547-B30F-D55E900DD873}"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8766893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5B6CB6-9B53-4547-B30F-D55E900DD873}" type="datetimeFigureOut">
              <a:rPr lang="en-US" smtClean="0"/>
              <a:t>6/10/2022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14250777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B6CB6-9B53-4547-B30F-D55E900DD873}"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396646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Slide with Tex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3119083594"/>
              </p:ext>
            </p:ext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6" name="Object 5" hidden="1"/>
                      <p:cNvPicPr/>
                      <p:nvPr/>
                    </p:nvPicPr>
                    <p:blipFill>
                      <a:blip r:embed="rId4"/>
                      <a:stretch>
                        <a:fillRect/>
                      </a:stretch>
                    </p:blipFill>
                    <p:spPr>
                      <a:xfrm>
                        <a:off x="2119" y="1593"/>
                        <a:ext cx="2116" cy="1587"/>
                      </a:xfrm>
                      <a:prstGeom prst="rect">
                        <a:avLst/>
                      </a:prstGeom>
                    </p:spPr>
                  </p:pic>
                </p:oleObj>
              </mc:Fallback>
            </mc:AlternateContent>
          </a:graphicData>
        </a:graphic>
      </p:graphicFrame>
      <p:sp>
        <p:nvSpPr>
          <p:cNvPr id="2" name="Title 1"/>
          <p:cNvSpPr>
            <a:spLocks noGrp="1"/>
          </p:cNvSpPr>
          <p:nvPr>
            <p:ph type="title" hasCustomPrompt="1"/>
          </p:nvPr>
        </p:nvSpPr>
        <p:spPr/>
        <p:txBody>
          <a:bodyPr anchor="ctr"/>
          <a:lstStyle>
            <a:lvl1pPr>
              <a:defRPr b="0" i="0" baseline="0">
                <a:solidFill>
                  <a:schemeClr val="tx1"/>
                </a:solidFill>
              </a:defRPr>
            </a:lvl1pPr>
          </a:lstStyle>
          <a:p>
            <a:r>
              <a:rPr lang="en-US"/>
              <a:t>Title Line 1</a:t>
            </a:r>
            <a:br>
              <a:rPr lang="en-US"/>
            </a:br>
            <a:r>
              <a:rPr lang="en-US"/>
              <a:t>Title Line Continued</a:t>
            </a:r>
          </a:p>
        </p:txBody>
      </p:sp>
      <p:sp>
        <p:nvSpPr>
          <p:cNvPr id="5" name="Slide Number Placeholder 5"/>
          <p:cNvSpPr txBox="1">
            <a:spLocks/>
          </p:cNvSpPr>
          <p:nvPr userDrawn="1"/>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accent1"/>
                </a:solidFill>
              </a:rPr>
              <a:pPr algn="ctr"/>
              <a:t>‹#›</a:t>
            </a:fld>
            <a:endParaRPr lang="en-US" sz="900">
              <a:solidFill>
                <a:schemeClr val="accent1"/>
              </a:solidFill>
            </a:endParaRPr>
          </a:p>
        </p:txBody>
      </p:sp>
      <p:sp>
        <p:nvSpPr>
          <p:cNvPr id="12" name="Text Placeholder 11"/>
          <p:cNvSpPr>
            <a:spLocks noGrp="1"/>
          </p:cNvSpPr>
          <p:nvPr>
            <p:ph type="body" sz="quarter" idx="14" hasCustomPrompt="1"/>
          </p:nvPr>
        </p:nvSpPr>
        <p:spPr>
          <a:xfrm>
            <a:off x="609600" y="6556376"/>
            <a:ext cx="10972800" cy="301625"/>
          </a:xfrm>
        </p:spPr>
        <p:txBody>
          <a:bodyPr anchor="ctr"/>
          <a:lstStyle>
            <a:lvl1pPr marL="3175" marR="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sz="900" b="0">
                <a:solidFill>
                  <a:schemeClr val="bg1">
                    <a:lumMod val="50000"/>
                  </a:schemeClr>
                </a:solidFill>
              </a:defRPr>
            </a:lvl1pPr>
            <a:lvl2pPr>
              <a:spcBef>
                <a:spcPts val="0"/>
              </a:spcBef>
              <a:defRPr/>
            </a:lvl2pPr>
            <a:lvl3pPr>
              <a:spcBef>
                <a:spcPts val="0"/>
              </a:spcBef>
              <a:defRPr/>
            </a:lvl3pPr>
            <a:lvl4pPr>
              <a:spcBef>
                <a:spcPts val="0"/>
              </a:spcBef>
              <a:defRPr/>
            </a:lvl4pPr>
            <a:lvl5pPr>
              <a:spcBef>
                <a:spcPts val="0"/>
              </a:spcBef>
              <a:defRPr/>
            </a:lvl5pPr>
          </a:lstStyle>
          <a:p>
            <a:pPr marL="3175" marR="0" lvl="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a:pPr>
            <a:r>
              <a:rPr lang="en-US"/>
              <a:t>Sources/Notes section in 9 point </a:t>
            </a:r>
            <a:r>
              <a:rPr lang="en-US" b="1"/>
              <a:t>White, Darker 50%</a:t>
            </a:r>
          </a:p>
        </p:txBody>
      </p:sp>
      <p:sp>
        <p:nvSpPr>
          <p:cNvPr id="14" name="Text Placeholder 13"/>
          <p:cNvSpPr>
            <a:spLocks noGrp="1"/>
          </p:cNvSpPr>
          <p:nvPr>
            <p:ph type="body" sz="quarter" idx="15"/>
          </p:nvPr>
        </p:nvSpPr>
        <p:spPr>
          <a:xfrm>
            <a:off x="609600" y="1276709"/>
            <a:ext cx="10972800" cy="5098692"/>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Isosceles Triangle 7"/>
          <p:cNvSpPr/>
          <p:nvPr userDrawn="1"/>
        </p:nvSpPr>
        <p:spPr>
          <a:xfrm rot="5400000">
            <a:off x="-526920" y="526918"/>
            <a:ext cx="1203355" cy="149527"/>
          </a:xfrm>
          <a:prstGeom prst="triangle">
            <a:avLst>
              <a:gd name="adj" fmla="val 84814"/>
            </a:avLst>
          </a:prstGeom>
          <a:gradFill flip="none" rotWithShape="1">
            <a:gsLst>
              <a:gs pos="0">
                <a:schemeClr val="accent3">
                  <a:lumMod val="75000"/>
                </a:schemeClr>
              </a:gs>
              <a:gs pos="21000">
                <a:srgbClr val="4F74A0"/>
              </a:gs>
              <a:gs pos="100000">
                <a:srgbClr val="A0C1D6"/>
              </a:gs>
            </a:gsLst>
            <a:lin ang="12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pic>
        <p:nvPicPr>
          <p:cNvPr id="9" name="Graphic 8">
            <a:extLst>
              <a:ext uri="{FF2B5EF4-FFF2-40B4-BE49-F238E27FC236}">
                <a16:creationId xmlns:a16="http://schemas.microsoft.com/office/drawing/2014/main" id="{36B9E241-CFFF-466B-8BCC-C37A427FEE9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Tree>
    <p:extLst>
      <p:ext uri="{BB962C8B-B14F-4D97-AF65-F5344CB8AC3E}">
        <p14:creationId xmlns:p14="http://schemas.microsoft.com/office/powerpoint/2010/main" val="77924420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6835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E5B6CB6-9B53-4547-B30F-D55E900DD873}" type="datetimeFigureOut">
              <a:rPr lang="en-US" smtClean="0"/>
              <a:t>6/10/2022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850DEB-23B0-7441-9B7D-B2F24176D451}" type="slidenum">
              <a:rPr lang="en-US" smtClean="0"/>
              <a:t>‹#›</a:t>
            </a:fld>
            <a:endParaRPr lang="en-US"/>
          </a:p>
        </p:txBody>
      </p:sp>
    </p:spTree>
    <p:extLst>
      <p:ext uri="{BB962C8B-B14F-4D97-AF65-F5344CB8AC3E}">
        <p14:creationId xmlns:p14="http://schemas.microsoft.com/office/powerpoint/2010/main" val="641190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amp;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070164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3" name="Objec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5" name="Content Placeholder 4"/>
          <p:cNvSpPr>
            <a:spLocks noGrp="1"/>
          </p:cNvSpPr>
          <p:nvPr>
            <p:ph sz="quarter" idx="15" hasCustomPrompt="1"/>
          </p:nvPr>
        </p:nvSpPr>
        <p:spPr>
          <a:xfrm>
            <a:off x="609600" y="1295400"/>
            <a:ext cx="10972800" cy="3657600"/>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nchor="ctr"/>
          <a:lstStyle>
            <a:lvl1pPr>
              <a:defRPr b="0" baseline="0">
                <a:solidFill>
                  <a:schemeClr val="tx1"/>
                </a:solidFill>
              </a:defRPr>
            </a:lvl1pPr>
          </a:lstStyle>
          <a:p>
            <a:r>
              <a:rPr lang="en-US"/>
              <a:t>Chart Title Line 1</a:t>
            </a:r>
            <a:br>
              <a:rPr lang="en-US"/>
            </a:br>
            <a:r>
              <a:rPr lang="en-US"/>
              <a:t>Chart Title Line Continued</a:t>
            </a:r>
          </a:p>
        </p:txBody>
      </p:sp>
      <p:sp>
        <p:nvSpPr>
          <p:cNvPr id="13" name="Slide Number Placeholder 5"/>
          <p:cNvSpPr txBox="1">
            <a:spLocks/>
          </p:cNvSpPr>
          <p:nvPr userDrawn="1"/>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accent1"/>
                </a:solidFill>
              </a:rPr>
              <a:pPr algn="ctr"/>
              <a:t>‹#›</a:t>
            </a:fld>
            <a:endParaRPr lang="en-US" sz="900">
              <a:solidFill>
                <a:schemeClr val="accent1"/>
              </a:solidFill>
            </a:endParaRPr>
          </a:p>
        </p:txBody>
      </p:sp>
      <p:sp>
        <p:nvSpPr>
          <p:cNvPr id="4" name="Content Placeholder 3"/>
          <p:cNvSpPr>
            <a:spLocks noGrp="1"/>
          </p:cNvSpPr>
          <p:nvPr>
            <p:ph sz="quarter" idx="16"/>
          </p:nvPr>
        </p:nvSpPr>
        <p:spPr>
          <a:xfrm>
            <a:off x="609600" y="4953000"/>
            <a:ext cx="10972800" cy="1524000"/>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p:cNvSpPr>
            <a:spLocks noGrp="1"/>
          </p:cNvSpPr>
          <p:nvPr>
            <p:ph type="body" sz="quarter" idx="14" hasCustomPrompt="1"/>
          </p:nvPr>
        </p:nvSpPr>
        <p:spPr>
          <a:xfrm>
            <a:off x="609600" y="6556376"/>
            <a:ext cx="10972800" cy="301625"/>
          </a:xfrm>
        </p:spPr>
        <p:txBody>
          <a:bodyPr anchor="ctr"/>
          <a:lstStyle>
            <a:lvl1pPr marL="3175" marR="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sz="900" b="0">
                <a:solidFill>
                  <a:schemeClr val="bg2">
                    <a:lumMod val="50000"/>
                  </a:schemeClr>
                </a:solidFill>
              </a:defRPr>
            </a:lvl1pPr>
            <a:lvl2pPr>
              <a:spcBef>
                <a:spcPts val="0"/>
              </a:spcBef>
              <a:defRPr/>
            </a:lvl2pPr>
            <a:lvl3pPr>
              <a:spcBef>
                <a:spcPts val="0"/>
              </a:spcBef>
              <a:defRPr/>
            </a:lvl3pPr>
            <a:lvl4pPr>
              <a:spcBef>
                <a:spcPts val="0"/>
              </a:spcBef>
              <a:defRPr/>
            </a:lvl4pPr>
            <a:lvl5pPr>
              <a:spcBef>
                <a:spcPts val="0"/>
              </a:spcBef>
              <a:defRPr/>
            </a:lvl5pPr>
          </a:lstStyle>
          <a:p>
            <a:pPr marL="3175" marR="0" lvl="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a:pPr>
            <a:r>
              <a:rPr lang="en-US"/>
              <a:t>Sources/Notes section in 9 point </a:t>
            </a:r>
            <a:r>
              <a:rPr lang="en-US" b="1"/>
              <a:t>White, Darker 50%</a:t>
            </a:r>
          </a:p>
        </p:txBody>
      </p:sp>
      <p:sp>
        <p:nvSpPr>
          <p:cNvPr id="12" name="Isosceles Triangle 7"/>
          <p:cNvSpPr/>
          <p:nvPr userDrawn="1"/>
        </p:nvSpPr>
        <p:spPr>
          <a:xfrm rot="5400000">
            <a:off x="-526920" y="526918"/>
            <a:ext cx="1203355" cy="149527"/>
          </a:xfrm>
          <a:prstGeom prst="triangle">
            <a:avLst>
              <a:gd name="adj" fmla="val 84814"/>
            </a:avLst>
          </a:prstGeom>
          <a:gradFill flip="none" rotWithShape="1">
            <a:gsLst>
              <a:gs pos="0">
                <a:schemeClr val="accent3">
                  <a:lumMod val="75000"/>
                </a:schemeClr>
              </a:gs>
              <a:gs pos="21000">
                <a:srgbClr val="4F74A0"/>
              </a:gs>
              <a:gs pos="100000">
                <a:srgbClr val="A0C1D6"/>
              </a:gs>
            </a:gsLst>
            <a:lin ang="12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pic>
        <p:nvPicPr>
          <p:cNvPr id="11" name="Graphic 10">
            <a:extLst>
              <a:ext uri="{FF2B5EF4-FFF2-40B4-BE49-F238E27FC236}">
                <a16:creationId xmlns:a16="http://schemas.microsoft.com/office/drawing/2014/main" id="{96F4AB1D-9480-49B7-B3FE-27C8B6D5CF4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Tree>
    <p:extLst>
      <p:ext uri="{BB962C8B-B14F-4D97-AF65-F5344CB8AC3E}">
        <p14:creationId xmlns:p14="http://schemas.microsoft.com/office/powerpoint/2010/main" val="2459281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wo Content &amp;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31670851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3" name="Object 2"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 name="Title 1"/>
          <p:cNvSpPr>
            <a:spLocks noGrp="1"/>
          </p:cNvSpPr>
          <p:nvPr>
            <p:ph type="title" hasCustomPrompt="1"/>
          </p:nvPr>
        </p:nvSpPr>
        <p:spPr/>
        <p:txBody>
          <a:bodyPr anchor="ctr"/>
          <a:lstStyle>
            <a:lvl1pPr>
              <a:defRPr b="0" baseline="0">
                <a:solidFill>
                  <a:schemeClr val="tx1"/>
                </a:solidFill>
              </a:defRPr>
            </a:lvl1pPr>
          </a:lstStyle>
          <a:p>
            <a:r>
              <a:rPr lang="en-US"/>
              <a:t>Content Title Line 1</a:t>
            </a:r>
            <a:br>
              <a:rPr lang="en-US"/>
            </a:br>
            <a:r>
              <a:rPr lang="en-US"/>
              <a:t>Content Title Line Continued</a:t>
            </a:r>
          </a:p>
        </p:txBody>
      </p:sp>
      <p:sp>
        <p:nvSpPr>
          <p:cNvPr id="12" name="Content Placeholder 11"/>
          <p:cNvSpPr>
            <a:spLocks noGrp="1"/>
          </p:cNvSpPr>
          <p:nvPr>
            <p:ph sz="quarter" idx="12"/>
          </p:nvPr>
        </p:nvSpPr>
        <p:spPr>
          <a:xfrm>
            <a:off x="609600" y="1285337"/>
            <a:ext cx="5485291" cy="3452004"/>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p:cNvSpPr txBox="1">
            <a:spLocks/>
          </p:cNvSpPr>
          <p:nvPr userDrawn="1"/>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accent1"/>
                </a:solidFill>
              </a:rPr>
              <a:pPr algn="ctr"/>
              <a:t>‹#›</a:t>
            </a:fld>
            <a:endParaRPr lang="en-US" sz="900">
              <a:solidFill>
                <a:schemeClr val="accent1"/>
              </a:solidFill>
            </a:endParaRPr>
          </a:p>
        </p:txBody>
      </p:sp>
      <p:sp>
        <p:nvSpPr>
          <p:cNvPr id="9" name="Content Placeholder 11"/>
          <p:cNvSpPr>
            <a:spLocks noGrp="1"/>
          </p:cNvSpPr>
          <p:nvPr>
            <p:ph sz="quarter" idx="14"/>
          </p:nvPr>
        </p:nvSpPr>
        <p:spPr>
          <a:xfrm>
            <a:off x="6097109" y="1285337"/>
            <a:ext cx="5485291" cy="3452004"/>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17"/>
          </p:nvPr>
        </p:nvSpPr>
        <p:spPr>
          <a:xfrm>
            <a:off x="609600" y="4754352"/>
            <a:ext cx="11063113" cy="1739900"/>
          </a:xfrm>
        </p:spPr>
        <p:txBody>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p:cNvSpPr>
            <a:spLocks noGrp="1"/>
          </p:cNvSpPr>
          <p:nvPr>
            <p:ph type="body" sz="quarter" idx="18" hasCustomPrompt="1"/>
          </p:nvPr>
        </p:nvSpPr>
        <p:spPr>
          <a:xfrm>
            <a:off x="609600" y="6556376"/>
            <a:ext cx="10972800" cy="301625"/>
          </a:xfrm>
        </p:spPr>
        <p:txBody>
          <a:bodyPr anchor="ctr"/>
          <a:lstStyle>
            <a:lvl1pPr marL="3175" marR="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sz="900" b="0">
                <a:solidFill>
                  <a:schemeClr val="bg2">
                    <a:lumMod val="50000"/>
                  </a:schemeClr>
                </a:solidFill>
              </a:defRPr>
            </a:lvl1pPr>
            <a:lvl2pPr>
              <a:spcBef>
                <a:spcPts val="0"/>
              </a:spcBef>
              <a:defRPr/>
            </a:lvl2pPr>
            <a:lvl3pPr>
              <a:spcBef>
                <a:spcPts val="0"/>
              </a:spcBef>
              <a:defRPr/>
            </a:lvl3pPr>
            <a:lvl4pPr>
              <a:spcBef>
                <a:spcPts val="0"/>
              </a:spcBef>
              <a:defRPr/>
            </a:lvl4pPr>
            <a:lvl5pPr>
              <a:spcBef>
                <a:spcPts val="0"/>
              </a:spcBef>
              <a:defRPr/>
            </a:lvl5pPr>
          </a:lstStyle>
          <a:p>
            <a:pPr marL="3175" marR="0" lvl="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a:pPr>
            <a:r>
              <a:rPr lang="en-US"/>
              <a:t>Sources/Notes section in 9 point </a:t>
            </a:r>
            <a:r>
              <a:rPr lang="en-US" b="1"/>
              <a:t>White, Darker 50%</a:t>
            </a:r>
          </a:p>
        </p:txBody>
      </p:sp>
      <p:sp>
        <p:nvSpPr>
          <p:cNvPr id="11" name="Isosceles Triangle 7"/>
          <p:cNvSpPr/>
          <p:nvPr userDrawn="1"/>
        </p:nvSpPr>
        <p:spPr>
          <a:xfrm rot="5400000">
            <a:off x="-526920" y="526918"/>
            <a:ext cx="1203355" cy="149527"/>
          </a:xfrm>
          <a:prstGeom prst="triangle">
            <a:avLst>
              <a:gd name="adj" fmla="val 84814"/>
            </a:avLst>
          </a:prstGeom>
          <a:gradFill flip="none" rotWithShape="1">
            <a:gsLst>
              <a:gs pos="0">
                <a:schemeClr val="accent3">
                  <a:lumMod val="75000"/>
                </a:schemeClr>
              </a:gs>
              <a:gs pos="21000">
                <a:srgbClr val="4F74A0"/>
              </a:gs>
              <a:gs pos="100000">
                <a:srgbClr val="A0C1D6"/>
              </a:gs>
            </a:gsLst>
            <a:lin ang="12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6CB4149F-01E9-40A8-AF6C-99D38407C9F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Tree>
    <p:extLst>
      <p:ext uri="{BB962C8B-B14F-4D97-AF65-F5344CB8AC3E}">
        <p14:creationId xmlns:p14="http://schemas.microsoft.com/office/powerpoint/2010/main" val="345880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extLst>
              <p:ext uri="{D42A27DB-BD31-4B8C-83A1-F6EECF244321}">
                <p14:modId xmlns:p14="http://schemas.microsoft.com/office/powerpoint/2010/main" val="157883040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5" name="Object 4" hidden="1"/>
                      <p:cNvPicPr/>
                      <p:nvPr/>
                    </p:nvPicPr>
                    <p:blipFill>
                      <a:blip r:embed="rId4"/>
                      <a:stretch>
                        <a:fillRect/>
                      </a:stretch>
                    </p:blipFill>
                    <p:spPr>
                      <a:xfrm>
                        <a:off x="2118" y="1589"/>
                        <a:ext cx="2116" cy="1587"/>
                      </a:xfrm>
                      <a:prstGeom prst="rect">
                        <a:avLst/>
                      </a:prstGeom>
                    </p:spPr>
                  </p:pic>
                </p:oleObj>
              </mc:Fallback>
            </mc:AlternateContent>
          </a:graphicData>
        </a:graphic>
      </p:graphicFrame>
      <p:sp>
        <p:nvSpPr>
          <p:cNvPr id="27" name="Text Placeholder 19"/>
          <p:cNvSpPr>
            <a:spLocks noGrp="1"/>
          </p:cNvSpPr>
          <p:nvPr>
            <p:ph type="body" sz="quarter" idx="26" hasCustomPrompt="1"/>
          </p:nvPr>
        </p:nvSpPr>
        <p:spPr>
          <a:xfrm>
            <a:off x="601132" y="1376604"/>
            <a:ext cx="813600" cy="1468679"/>
          </a:xfrm>
          <a:noFill/>
          <a:ln>
            <a:noFill/>
          </a:ln>
        </p:spPr>
        <p:txBody>
          <a:bodyPr anchor="ctr">
            <a:normAutofit/>
          </a:bodyPr>
          <a:lstStyle>
            <a:lvl1pPr marL="3175" indent="0" algn="ctr">
              <a:buNone/>
              <a:defRPr sz="800" b="0" i="1" baseline="0">
                <a:solidFill>
                  <a:schemeClr val="bg2">
                    <a:lumMod val="75000"/>
                  </a:schemeClr>
                </a:solidFill>
              </a:defRPr>
            </a:lvl1pPr>
          </a:lstStyle>
          <a:p>
            <a:pPr lvl="0"/>
            <a:r>
              <a:rPr lang="en-US"/>
              <a:t>Icon</a:t>
            </a:r>
          </a:p>
          <a:p>
            <a:pPr lvl="0"/>
            <a:r>
              <a:rPr lang="en-US"/>
              <a:t>Remove Once Icon is Added</a:t>
            </a:r>
          </a:p>
        </p:txBody>
      </p:sp>
      <p:sp>
        <p:nvSpPr>
          <p:cNvPr id="17" name="Text Placeholder 19"/>
          <p:cNvSpPr>
            <a:spLocks noGrp="1"/>
          </p:cNvSpPr>
          <p:nvPr>
            <p:ph type="body" sz="quarter" idx="30" hasCustomPrompt="1"/>
          </p:nvPr>
        </p:nvSpPr>
        <p:spPr>
          <a:xfrm>
            <a:off x="609601" y="3194302"/>
            <a:ext cx="805131" cy="1463675"/>
          </a:xfrm>
          <a:noFill/>
          <a:ln>
            <a:noFill/>
          </a:ln>
        </p:spPr>
        <p:txBody>
          <a:bodyPr anchor="ctr">
            <a:normAutofit/>
          </a:bodyPr>
          <a:lstStyle>
            <a:lvl1pPr marL="3175" marR="0" indent="0" algn="ctr" defTabSz="914400" rtl="0" eaLnBrk="1" fontAlgn="auto" latinLnBrk="0" hangingPunct="1">
              <a:lnSpc>
                <a:spcPct val="100000"/>
              </a:lnSpc>
              <a:spcBef>
                <a:spcPts val="600"/>
              </a:spcBef>
              <a:spcAft>
                <a:spcPts val="0"/>
              </a:spcAft>
              <a:buClr>
                <a:schemeClr val="tx1">
                  <a:lumMod val="50000"/>
                  <a:lumOff val="50000"/>
                </a:schemeClr>
              </a:buClr>
              <a:buSzTx/>
              <a:buFont typeface="Arial" panose="020B0604020202020204" pitchFamily="34" charset="0"/>
              <a:buNone/>
              <a:tabLst/>
              <a:defRPr sz="800" b="0" i="1" baseline="0">
                <a:solidFill>
                  <a:schemeClr val="bg2">
                    <a:lumMod val="75000"/>
                  </a:schemeClr>
                </a:solidFill>
              </a:defRPr>
            </a:lvl1pPr>
          </a:lstStyle>
          <a:p>
            <a:pPr lvl="0"/>
            <a:r>
              <a:rPr lang="en-US"/>
              <a:t>Icon</a:t>
            </a:r>
          </a:p>
          <a:p>
            <a:pPr marL="3175" marR="0" lvl="0" indent="0" algn="ctr" defTabSz="914400" rtl="0" eaLnBrk="1" fontAlgn="auto" latinLnBrk="0" hangingPunct="1">
              <a:lnSpc>
                <a:spcPct val="100000"/>
              </a:lnSpc>
              <a:spcBef>
                <a:spcPts val="600"/>
              </a:spcBef>
              <a:spcAft>
                <a:spcPts val="0"/>
              </a:spcAft>
              <a:buClr>
                <a:schemeClr val="tx1">
                  <a:lumMod val="50000"/>
                  <a:lumOff val="50000"/>
                </a:schemeClr>
              </a:buClr>
              <a:buSzTx/>
              <a:buFont typeface="Arial" panose="020B0604020202020204" pitchFamily="34" charset="0"/>
              <a:buNone/>
              <a:tabLst/>
              <a:defRPr/>
            </a:pPr>
            <a:r>
              <a:rPr lang="en-US"/>
              <a:t>Remove Once Icon is Added</a:t>
            </a:r>
          </a:p>
        </p:txBody>
      </p:sp>
      <p:sp>
        <p:nvSpPr>
          <p:cNvPr id="19" name="Text Placeholder 19"/>
          <p:cNvSpPr>
            <a:spLocks noGrp="1"/>
          </p:cNvSpPr>
          <p:nvPr>
            <p:ph type="body" sz="quarter" idx="32" hasCustomPrompt="1"/>
          </p:nvPr>
        </p:nvSpPr>
        <p:spPr>
          <a:xfrm>
            <a:off x="601132" y="4984742"/>
            <a:ext cx="813600" cy="1463675"/>
          </a:xfrm>
          <a:noFill/>
          <a:ln>
            <a:noFill/>
          </a:ln>
        </p:spPr>
        <p:txBody>
          <a:bodyPr anchor="ctr">
            <a:normAutofit/>
          </a:bodyPr>
          <a:lstStyle>
            <a:lvl1pPr marL="3175" marR="0" indent="0" algn="ctr" defTabSz="914400" rtl="0" eaLnBrk="1" fontAlgn="auto" latinLnBrk="0" hangingPunct="1">
              <a:lnSpc>
                <a:spcPct val="100000"/>
              </a:lnSpc>
              <a:spcBef>
                <a:spcPts val="600"/>
              </a:spcBef>
              <a:spcAft>
                <a:spcPts val="0"/>
              </a:spcAft>
              <a:buClr>
                <a:schemeClr val="tx1">
                  <a:lumMod val="50000"/>
                  <a:lumOff val="50000"/>
                </a:schemeClr>
              </a:buClr>
              <a:buSzTx/>
              <a:buFont typeface="Arial" panose="020B0604020202020204" pitchFamily="34" charset="0"/>
              <a:buNone/>
              <a:tabLst/>
              <a:defRPr sz="800" b="0" i="1" baseline="0">
                <a:solidFill>
                  <a:schemeClr val="bg2">
                    <a:lumMod val="75000"/>
                  </a:schemeClr>
                </a:solidFill>
              </a:defRPr>
            </a:lvl1pPr>
          </a:lstStyle>
          <a:p>
            <a:pPr lvl="0"/>
            <a:r>
              <a:rPr lang="en-US"/>
              <a:t>Icon</a:t>
            </a:r>
          </a:p>
          <a:p>
            <a:pPr marL="3175" marR="0" lvl="0" indent="0" algn="ctr" defTabSz="914400" rtl="0" eaLnBrk="1" fontAlgn="auto" latinLnBrk="0" hangingPunct="1">
              <a:lnSpc>
                <a:spcPct val="100000"/>
              </a:lnSpc>
              <a:spcBef>
                <a:spcPts val="600"/>
              </a:spcBef>
              <a:spcAft>
                <a:spcPts val="0"/>
              </a:spcAft>
              <a:buClr>
                <a:schemeClr val="tx1">
                  <a:lumMod val="50000"/>
                  <a:lumOff val="50000"/>
                </a:schemeClr>
              </a:buClr>
              <a:buSzTx/>
              <a:buFont typeface="Arial" panose="020B0604020202020204" pitchFamily="34" charset="0"/>
              <a:buNone/>
              <a:tabLst/>
              <a:defRPr/>
            </a:pPr>
            <a:r>
              <a:rPr lang="en-US"/>
              <a:t>Remove Once Icon is Added</a:t>
            </a:r>
          </a:p>
        </p:txBody>
      </p:sp>
      <p:sp>
        <p:nvSpPr>
          <p:cNvPr id="4" name="Text Placeholder 3"/>
          <p:cNvSpPr>
            <a:spLocks noGrp="1"/>
          </p:cNvSpPr>
          <p:nvPr>
            <p:ph type="body" sz="quarter" idx="29" hasCustomPrompt="1"/>
          </p:nvPr>
        </p:nvSpPr>
        <p:spPr>
          <a:xfrm>
            <a:off x="1414732" y="1376605"/>
            <a:ext cx="1737696" cy="1463675"/>
          </a:xfrm>
        </p:spPr>
        <p:txBody>
          <a:bodyPr anchor="ctr">
            <a:noAutofit/>
          </a:bodyPr>
          <a:lstStyle>
            <a:lvl1pPr marL="3175" indent="0" algn="l">
              <a:buFontTx/>
              <a:buNone/>
              <a:defRPr sz="2000" i="1" baseline="0">
                <a:solidFill>
                  <a:schemeClr val="tx1"/>
                </a:solidFill>
              </a:defRPr>
            </a:lvl1pPr>
          </a:lstStyle>
          <a:p>
            <a:pPr lvl="0"/>
            <a:r>
              <a:rPr lang="en-US"/>
              <a:t>Content Header</a:t>
            </a:r>
          </a:p>
        </p:txBody>
      </p:sp>
      <p:sp>
        <p:nvSpPr>
          <p:cNvPr id="18" name="Text Placeholder 3"/>
          <p:cNvSpPr>
            <a:spLocks noGrp="1"/>
          </p:cNvSpPr>
          <p:nvPr>
            <p:ph type="body" sz="quarter" idx="31" hasCustomPrompt="1"/>
          </p:nvPr>
        </p:nvSpPr>
        <p:spPr>
          <a:xfrm>
            <a:off x="1414732" y="3194303"/>
            <a:ext cx="1737696" cy="1463675"/>
          </a:xfrm>
        </p:spPr>
        <p:txBody>
          <a:bodyPr anchor="ctr">
            <a:noAutofit/>
          </a:bodyPr>
          <a:lstStyle>
            <a:lvl1pPr marL="3175" indent="0" algn="l">
              <a:buFontTx/>
              <a:buNone/>
              <a:defRPr sz="2000" i="1" baseline="0">
                <a:solidFill>
                  <a:schemeClr val="tx1"/>
                </a:solidFill>
              </a:defRPr>
            </a:lvl1pPr>
          </a:lstStyle>
          <a:p>
            <a:pPr lvl="0"/>
            <a:r>
              <a:rPr lang="en-US"/>
              <a:t>Content Header</a:t>
            </a:r>
          </a:p>
        </p:txBody>
      </p:sp>
      <p:sp>
        <p:nvSpPr>
          <p:cNvPr id="20" name="Text Placeholder 3"/>
          <p:cNvSpPr>
            <a:spLocks noGrp="1"/>
          </p:cNvSpPr>
          <p:nvPr>
            <p:ph type="body" sz="quarter" idx="33" hasCustomPrompt="1"/>
          </p:nvPr>
        </p:nvSpPr>
        <p:spPr>
          <a:xfrm>
            <a:off x="1414732" y="4984743"/>
            <a:ext cx="1737696" cy="1463675"/>
          </a:xfrm>
        </p:spPr>
        <p:txBody>
          <a:bodyPr anchor="ctr">
            <a:noAutofit/>
          </a:bodyPr>
          <a:lstStyle>
            <a:lvl1pPr marL="3175" indent="0" algn="l">
              <a:buFontTx/>
              <a:buNone/>
              <a:defRPr sz="2000" i="1" baseline="0">
                <a:solidFill>
                  <a:schemeClr val="tx1"/>
                </a:solidFill>
              </a:defRPr>
            </a:lvl1pPr>
          </a:lstStyle>
          <a:p>
            <a:pPr lvl="0"/>
            <a:r>
              <a:rPr lang="en-US"/>
              <a:t>Content Header</a:t>
            </a:r>
          </a:p>
        </p:txBody>
      </p:sp>
      <p:sp>
        <p:nvSpPr>
          <p:cNvPr id="2" name="Title 1"/>
          <p:cNvSpPr>
            <a:spLocks noGrp="1"/>
          </p:cNvSpPr>
          <p:nvPr>
            <p:ph type="title" hasCustomPrompt="1"/>
          </p:nvPr>
        </p:nvSpPr>
        <p:spPr/>
        <p:txBody>
          <a:bodyPr anchor="ctr"/>
          <a:lstStyle>
            <a:lvl1pPr>
              <a:defRPr b="0">
                <a:solidFill>
                  <a:schemeClr val="tx1"/>
                </a:solidFill>
              </a:defRPr>
            </a:lvl1pPr>
          </a:lstStyle>
          <a:p>
            <a:r>
              <a:rPr lang="en-US"/>
              <a:t>Content Title Line 1</a:t>
            </a:r>
            <a:br>
              <a:rPr lang="en-US"/>
            </a:br>
            <a:r>
              <a:rPr lang="en-US"/>
              <a:t>Content Title Line Continued</a:t>
            </a:r>
          </a:p>
        </p:txBody>
      </p:sp>
      <p:sp>
        <p:nvSpPr>
          <p:cNvPr id="13" name="Slide Number Placeholder 5"/>
          <p:cNvSpPr txBox="1">
            <a:spLocks/>
          </p:cNvSpPr>
          <p:nvPr userDrawn="1"/>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accent1"/>
                </a:solidFill>
              </a:rPr>
              <a:pPr algn="ctr"/>
              <a:t>‹#›</a:t>
            </a:fld>
            <a:endParaRPr lang="en-US" sz="900">
              <a:solidFill>
                <a:schemeClr val="accent1"/>
              </a:solidFill>
            </a:endParaRPr>
          </a:p>
        </p:txBody>
      </p:sp>
      <p:sp>
        <p:nvSpPr>
          <p:cNvPr id="14" name="Text Placeholder 10"/>
          <p:cNvSpPr>
            <a:spLocks noGrp="1"/>
          </p:cNvSpPr>
          <p:nvPr>
            <p:ph type="body" sz="quarter" idx="17"/>
          </p:nvPr>
        </p:nvSpPr>
        <p:spPr>
          <a:xfrm>
            <a:off x="3151517" y="1371600"/>
            <a:ext cx="8430883" cy="1465052"/>
          </a:xfrm>
          <a:ln>
            <a:noFill/>
          </a:ln>
        </p:spPr>
        <p:txBody>
          <a:bodyPr anchor="ctr">
            <a:noAutofit/>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0"/>
          <p:cNvSpPr>
            <a:spLocks noGrp="1"/>
          </p:cNvSpPr>
          <p:nvPr>
            <p:ph type="body" sz="quarter" idx="18"/>
          </p:nvPr>
        </p:nvSpPr>
        <p:spPr>
          <a:xfrm>
            <a:off x="3151517" y="3194938"/>
            <a:ext cx="8430883" cy="1463040"/>
          </a:xfrm>
          <a:ln>
            <a:noFill/>
          </a:ln>
        </p:spPr>
        <p:txBody>
          <a:bodyPr anchor="ctr">
            <a:noAutofit/>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0"/>
          <p:cNvSpPr>
            <a:spLocks noGrp="1"/>
          </p:cNvSpPr>
          <p:nvPr>
            <p:ph type="body" sz="quarter" idx="19"/>
          </p:nvPr>
        </p:nvSpPr>
        <p:spPr>
          <a:xfrm>
            <a:off x="3151517" y="4990381"/>
            <a:ext cx="8430883" cy="1463040"/>
          </a:xfrm>
          <a:ln>
            <a:noFill/>
          </a:ln>
        </p:spPr>
        <p:txBody>
          <a:bodyPr anchor="ctr">
            <a:noAutofit/>
          </a:bodyPr>
          <a:lstStyle>
            <a:lvl1pPr>
              <a:defRPr>
                <a:solidFill>
                  <a:schemeClr val="tx1"/>
                </a:solidFill>
              </a:defRPr>
            </a:lvl1pPr>
            <a:lvl2pPr>
              <a:defRPr>
                <a:solidFill>
                  <a:schemeClr val="accent1"/>
                </a:solidFill>
              </a:defRPr>
            </a:lvl2pPr>
            <a:lvl3pPr>
              <a:defRPr>
                <a:solidFill>
                  <a:schemeClr val="bg2">
                    <a:lumMod val="50000"/>
                  </a:schemeClr>
                </a:solidFill>
              </a:defRPr>
            </a:lvl3pPr>
            <a:lvl4pPr>
              <a:defRPr>
                <a:solidFill>
                  <a:schemeClr val="bg2">
                    <a:lumMod val="50000"/>
                  </a:schemeClr>
                </a:solidFill>
              </a:defRPr>
            </a:lvl4pPr>
            <a:lvl5pP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p:cNvSpPr>
            <a:spLocks noGrp="1"/>
          </p:cNvSpPr>
          <p:nvPr>
            <p:ph type="body" sz="quarter" idx="14" hasCustomPrompt="1"/>
          </p:nvPr>
        </p:nvSpPr>
        <p:spPr>
          <a:xfrm>
            <a:off x="609600" y="6556376"/>
            <a:ext cx="10972800" cy="301625"/>
          </a:xfrm>
        </p:spPr>
        <p:txBody>
          <a:bodyPr anchor="ctr"/>
          <a:lstStyle>
            <a:lvl1pPr marL="3175" marR="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sz="900" b="0">
                <a:solidFill>
                  <a:schemeClr val="bg2">
                    <a:lumMod val="50000"/>
                  </a:schemeClr>
                </a:solidFill>
              </a:defRPr>
            </a:lvl1pPr>
            <a:lvl2pPr>
              <a:spcBef>
                <a:spcPts val="0"/>
              </a:spcBef>
              <a:defRPr/>
            </a:lvl2pPr>
            <a:lvl3pPr>
              <a:spcBef>
                <a:spcPts val="0"/>
              </a:spcBef>
              <a:defRPr/>
            </a:lvl3pPr>
            <a:lvl4pPr>
              <a:spcBef>
                <a:spcPts val="0"/>
              </a:spcBef>
              <a:defRPr/>
            </a:lvl4pPr>
            <a:lvl5pPr>
              <a:spcBef>
                <a:spcPts val="0"/>
              </a:spcBef>
              <a:defRPr/>
            </a:lvl5pPr>
          </a:lstStyle>
          <a:p>
            <a:pPr marL="3175" marR="0" lvl="0" indent="0" algn="l" defTabSz="914400" rtl="0" eaLnBrk="1" fontAlgn="auto" latinLnBrk="0" hangingPunct="1">
              <a:lnSpc>
                <a:spcPct val="100000"/>
              </a:lnSpc>
              <a:spcBef>
                <a:spcPts val="0"/>
              </a:spcBef>
              <a:spcAft>
                <a:spcPts val="0"/>
              </a:spcAft>
              <a:buClr>
                <a:schemeClr val="tx1">
                  <a:lumMod val="75000"/>
                  <a:lumOff val="25000"/>
                </a:schemeClr>
              </a:buClr>
              <a:buSzTx/>
              <a:buFont typeface="Arial" panose="020B0604020202020204" pitchFamily="34" charset="0"/>
              <a:buNone/>
              <a:tabLst/>
              <a:defRPr/>
            </a:pPr>
            <a:r>
              <a:rPr lang="en-US"/>
              <a:t>Sources/Notes section in 9 point </a:t>
            </a:r>
            <a:r>
              <a:rPr lang="en-US" b="1"/>
              <a:t>White, Darker 50%</a:t>
            </a:r>
          </a:p>
        </p:txBody>
      </p:sp>
      <p:sp>
        <p:nvSpPr>
          <p:cNvPr id="22" name="Isosceles Triangle 7"/>
          <p:cNvSpPr/>
          <p:nvPr userDrawn="1"/>
        </p:nvSpPr>
        <p:spPr>
          <a:xfrm rot="5400000">
            <a:off x="-526920" y="526918"/>
            <a:ext cx="1203355" cy="149527"/>
          </a:xfrm>
          <a:prstGeom prst="triangle">
            <a:avLst>
              <a:gd name="adj" fmla="val 84814"/>
            </a:avLst>
          </a:prstGeom>
          <a:gradFill flip="none" rotWithShape="1">
            <a:gsLst>
              <a:gs pos="0">
                <a:schemeClr val="accent3">
                  <a:lumMod val="75000"/>
                </a:schemeClr>
              </a:gs>
              <a:gs pos="21000">
                <a:srgbClr val="4F74A0"/>
              </a:gs>
              <a:gs pos="100000">
                <a:srgbClr val="A0C1D6"/>
              </a:gs>
            </a:gsLst>
            <a:lin ang="12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pic>
        <p:nvPicPr>
          <p:cNvPr id="24" name="Graphic 23">
            <a:extLst>
              <a:ext uri="{FF2B5EF4-FFF2-40B4-BE49-F238E27FC236}">
                <a16:creationId xmlns:a16="http://schemas.microsoft.com/office/drawing/2014/main" id="{649DDDAE-420B-49B1-A0A6-E18343F11A0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Tree>
    <p:extLst>
      <p:ext uri="{BB962C8B-B14F-4D97-AF65-F5344CB8AC3E}">
        <p14:creationId xmlns:p14="http://schemas.microsoft.com/office/powerpoint/2010/main" val="1653502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Slide">
    <p:spTree>
      <p:nvGrpSpPr>
        <p:cNvPr id="1" name=""/>
        <p:cNvGrpSpPr/>
        <p:nvPr/>
      </p:nvGrpSpPr>
      <p:grpSpPr>
        <a:xfrm>
          <a:off x="0" y="0"/>
          <a:ext cx="0" cy="0"/>
          <a:chOff x="0" y="0"/>
          <a:chExt cx="0" cy="0"/>
        </a:xfrm>
      </p:grpSpPr>
      <p:sp>
        <p:nvSpPr>
          <p:cNvPr id="12" name="Right Triangle 11">
            <a:extLst>
              <a:ext uri="{FF2B5EF4-FFF2-40B4-BE49-F238E27FC236}">
                <a16:creationId xmlns:a16="http://schemas.microsoft.com/office/drawing/2014/main" id="{F74925F4-E2FE-404F-8F2C-10661440AAFC}"/>
              </a:ext>
            </a:extLst>
          </p:cNvPr>
          <p:cNvSpPr/>
          <p:nvPr userDrawn="1"/>
        </p:nvSpPr>
        <p:spPr>
          <a:xfrm rot="16200000">
            <a:off x="7354548" y="2020544"/>
            <a:ext cx="5223296" cy="4451617"/>
          </a:xfrm>
          <a:prstGeom prst="rtTriangle">
            <a:avLst/>
          </a:prstGeom>
          <a:gradFill flip="none" rotWithShape="1">
            <a:gsLst>
              <a:gs pos="100000">
                <a:srgbClr val="7993BA"/>
              </a:gs>
              <a:gs pos="0">
                <a:srgbClr val="8FACCC">
                  <a:alpha val="64706"/>
                </a:srgbClr>
              </a:gs>
            </a:gsLst>
            <a:lin ang="54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
        <p:nvSpPr>
          <p:cNvPr id="6" name="Right Triangle 5"/>
          <p:cNvSpPr/>
          <p:nvPr userDrawn="1"/>
        </p:nvSpPr>
        <p:spPr>
          <a:xfrm flipH="1">
            <a:off x="7251191" y="1634704"/>
            <a:ext cx="4940806" cy="5223296"/>
          </a:xfrm>
          <a:prstGeom prst="rtTriangle">
            <a:avLst/>
          </a:prstGeom>
          <a:gradFill flip="none" rotWithShape="1">
            <a:gsLst>
              <a:gs pos="0">
                <a:schemeClr val="bg1"/>
              </a:gs>
              <a:gs pos="100000">
                <a:schemeClr val="bg1">
                  <a:alpha val="20000"/>
                </a:schemeClr>
              </a:gs>
            </a:gsLst>
            <a:lin ang="108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
        <p:nvSpPr>
          <p:cNvPr id="11" name="Right Triangle 10">
            <a:extLst>
              <a:ext uri="{FF2B5EF4-FFF2-40B4-BE49-F238E27FC236}">
                <a16:creationId xmlns:a16="http://schemas.microsoft.com/office/drawing/2014/main" id="{857CE522-ADB6-E645-8450-7D1EADF70370}"/>
              </a:ext>
            </a:extLst>
          </p:cNvPr>
          <p:cNvSpPr/>
          <p:nvPr userDrawn="1"/>
        </p:nvSpPr>
        <p:spPr>
          <a:xfrm rot="10800000">
            <a:off x="10183654" y="0"/>
            <a:ext cx="2008345" cy="4495803"/>
          </a:xfrm>
          <a:prstGeom prst="rtTriangle">
            <a:avLst/>
          </a:prstGeom>
          <a:gradFill flip="none" rotWithShape="1">
            <a:gsLst>
              <a:gs pos="39000">
                <a:srgbClr val="88ABCC">
                  <a:alpha val="90000"/>
                </a:srgbClr>
              </a:gs>
              <a:gs pos="97000">
                <a:srgbClr val="394F73"/>
              </a:gs>
            </a:gsLst>
            <a:lin ang="9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graphicFrame>
        <p:nvGraphicFramePr>
          <p:cNvPr id="4" name="Object 3" hidden="1"/>
          <p:cNvGraphicFramePr>
            <a:graphicFrameLocks noChangeAspect="1"/>
          </p:cNvGraphicFramePr>
          <p:nvPr userDrawn="1">
            <p:custDataLst>
              <p:tags r:id="rId1"/>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4" name="Object 3" hidden="1"/>
                      <p:cNvPicPr/>
                      <p:nvPr/>
                    </p:nvPicPr>
                    <p:blipFill>
                      <a:blip r:embed="rId4"/>
                      <a:stretch>
                        <a:fillRect/>
                      </a:stretch>
                    </p:blipFill>
                    <p:spPr>
                      <a:xfrm>
                        <a:off x="2119" y="1591"/>
                        <a:ext cx="2116" cy="1587"/>
                      </a:xfrm>
                      <a:prstGeom prst="rect">
                        <a:avLst/>
                      </a:prstGeom>
                    </p:spPr>
                  </p:pic>
                </p:oleObj>
              </mc:Fallback>
            </mc:AlternateContent>
          </a:graphicData>
        </a:graphic>
      </p:graphicFrame>
      <p:sp>
        <p:nvSpPr>
          <p:cNvPr id="2" name="Title 1"/>
          <p:cNvSpPr>
            <a:spLocks noGrp="1"/>
          </p:cNvSpPr>
          <p:nvPr>
            <p:ph type="title" hasCustomPrompt="1"/>
          </p:nvPr>
        </p:nvSpPr>
        <p:spPr>
          <a:xfrm>
            <a:off x="609600" y="190151"/>
            <a:ext cx="10972800" cy="718021"/>
          </a:xfrm>
        </p:spPr>
        <p:txBody>
          <a:bodyPr anchor="ctr"/>
          <a:lstStyle>
            <a:lvl1pPr>
              <a:defRPr baseline="0">
                <a:solidFill>
                  <a:schemeClr val="tx1"/>
                </a:solidFill>
              </a:defRPr>
            </a:lvl1pPr>
          </a:lstStyle>
          <a:p>
            <a:r>
              <a:rPr lang="en-US"/>
              <a:t>Agenda Slide</a:t>
            </a:r>
          </a:p>
        </p:txBody>
      </p:sp>
      <p:sp>
        <p:nvSpPr>
          <p:cNvPr id="5" name="Text Placeholder 4"/>
          <p:cNvSpPr>
            <a:spLocks noGrp="1"/>
          </p:cNvSpPr>
          <p:nvPr>
            <p:ph type="body" sz="quarter" idx="10"/>
          </p:nvPr>
        </p:nvSpPr>
        <p:spPr>
          <a:xfrm>
            <a:off x="609600" y="1371600"/>
            <a:ext cx="10972800" cy="4953000"/>
          </a:xfrm>
        </p:spPr>
        <p:txBody>
          <a:bodyPr/>
          <a:lstStyle>
            <a:lvl1pPr marL="233363" indent="-230188">
              <a:spcBef>
                <a:spcPts val="1200"/>
              </a:spcBef>
              <a:spcAft>
                <a:spcPts val="1200"/>
              </a:spcAft>
              <a:buClr>
                <a:schemeClr val="accent1"/>
              </a:buClr>
              <a:buSzPct val="75000"/>
              <a:buFont typeface="Arial" charset="0"/>
              <a:buChar char="•"/>
              <a:defRPr sz="2000">
                <a:solidFill>
                  <a:schemeClr val="tx1"/>
                </a:solidFill>
              </a:defRPr>
            </a:lvl1pPr>
            <a:lvl2pPr>
              <a:spcBef>
                <a:spcPts val="600"/>
              </a:spcBef>
              <a:spcAft>
                <a:spcPts val="600"/>
              </a:spcAft>
              <a:defRPr sz="1800">
                <a:solidFill>
                  <a:schemeClr val="accent1"/>
                </a:solidFill>
              </a:defRPr>
            </a:lvl2pPr>
            <a:lvl3pPr>
              <a:spcBef>
                <a:spcPts val="600"/>
              </a:spcBef>
              <a:spcAft>
                <a:spcPts val="600"/>
              </a:spcAft>
              <a:defRPr sz="1600">
                <a:solidFill>
                  <a:schemeClr val="bg2">
                    <a:lumMod val="50000"/>
                  </a:schemeClr>
                </a:solidFill>
              </a:defRPr>
            </a:lvl3pPr>
          </a:lstStyle>
          <a:p>
            <a:pPr lvl="0"/>
            <a:r>
              <a:rPr lang="en-US"/>
              <a:t>Click to edit Master text styles</a:t>
            </a:r>
          </a:p>
          <a:p>
            <a:pPr lvl="1"/>
            <a:r>
              <a:rPr lang="en-US"/>
              <a:t>Second level</a:t>
            </a:r>
          </a:p>
          <a:p>
            <a:pPr lvl="2"/>
            <a:r>
              <a:rPr lang="en-US"/>
              <a:t>Third level</a:t>
            </a:r>
          </a:p>
        </p:txBody>
      </p:sp>
      <p:sp>
        <p:nvSpPr>
          <p:cNvPr id="3" name="Slide Number Placeholder 5"/>
          <p:cNvSpPr txBox="1">
            <a:spLocks/>
          </p:cNvSpPr>
          <p:nvPr userDrawn="1"/>
        </p:nvSpPr>
        <p:spPr>
          <a:xfrm>
            <a:off x="11672713" y="6626675"/>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bg1"/>
                </a:solidFill>
              </a:rPr>
              <a:pPr algn="ctr"/>
              <a:t>‹#›</a:t>
            </a:fld>
            <a:endParaRPr lang="en-US" sz="900">
              <a:solidFill>
                <a:schemeClr val="bg1"/>
              </a:solidFill>
            </a:endParaRPr>
          </a:p>
        </p:txBody>
      </p:sp>
      <p:pic>
        <p:nvPicPr>
          <p:cNvPr id="13" name="Graphic 12">
            <a:extLst>
              <a:ext uri="{FF2B5EF4-FFF2-40B4-BE49-F238E27FC236}">
                <a16:creationId xmlns:a16="http://schemas.microsoft.com/office/drawing/2014/main" id="{2EDE4865-A18F-4B66-B53A-9DE63DD8A8F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
        <p:nvSpPr>
          <p:cNvPr id="15" name="Text Placeholder 25">
            <a:extLst>
              <a:ext uri="{FF2B5EF4-FFF2-40B4-BE49-F238E27FC236}">
                <a16:creationId xmlns:a16="http://schemas.microsoft.com/office/drawing/2014/main" id="{47E044E3-5C8C-4466-B83E-A87A08E92E30}"/>
              </a:ext>
            </a:extLst>
          </p:cNvPr>
          <p:cNvSpPr>
            <a:spLocks noGrp="1"/>
          </p:cNvSpPr>
          <p:nvPr>
            <p:ph type="body" sz="quarter" idx="12" hasCustomPrompt="1"/>
          </p:nvPr>
        </p:nvSpPr>
        <p:spPr>
          <a:xfrm rot="10800000">
            <a:off x="509351" y="1458962"/>
            <a:ext cx="329184" cy="329184"/>
          </a:xfrm>
          <a:prstGeom prst="rtTriangle">
            <a:avLst/>
          </a:prstGeom>
          <a:gradFill>
            <a:gsLst>
              <a:gs pos="0">
                <a:srgbClr val="7FAFDE"/>
              </a:gs>
              <a:gs pos="80000">
                <a:srgbClr val="3A5580"/>
              </a:gs>
            </a:gsLst>
            <a:lin ang="19800000" scaled="0"/>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Autofit/>
          </a:bodyPr>
          <a:lstStyle>
            <a:lvl1pPr algn="l">
              <a:buFontTx/>
              <a:buNone/>
              <a:defRPr lang="en-US" dirty="0" smtClean="0">
                <a:ln>
                  <a:noFill/>
                </a:ln>
                <a:noFill/>
              </a:defRPr>
            </a:lvl1pPr>
            <a:lvl2pPr>
              <a:defRPr lang="en-US" dirty="0" smtClean="0">
                <a:solidFill>
                  <a:schemeClr val="lt1"/>
                </a:solidFill>
              </a:defRPr>
            </a:lvl2pPr>
            <a:lvl3pPr>
              <a:defRPr lang="en-US" dirty="0" smtClean="0">
                <a:solidFill>
                  <a:schemeClr val="lt1"/>
                </a:solidFill>
              </a:defRPr>
            </a:lvl3pPr>
            <a:lvl4pPr>
              <a:defRPr lang="en-US" dirty="0" smtClean="0">
                <a:solidFill>
                  <a:schemeClr val="lt1"/>
                </a:solidFill>
              </a:defRPr>
            </a:lvl4pPr>
            <a:lvl5pPr>
              <a:defRPr lang="en-US" dirty="0">
                <a:solidFill>
                  <a:schemeClr val="lt1"/>
                </a:solidFill>
              </a:defRPr>
            </a:lvl5pPr>
          </a:lstStyle>
          <a:p>
            <a:pPr marL="0" lvl="0" indent="0" algn="ctr">
              <a:buFontTx/>
              <a:buNone/>
            </a:pPr>
            <a:r>
              <a:rPr lang="en-US"/>
              <a:t> </a:t>
            </a:r>
          </a:p>
        </p:txBody>
      </p:sp>
    </p:spTree>
    <p:extLst>
      <p:ext uri="{BB962C8B-B14F-4D97-AF65-F5344CB8AC3E}">
        <p14:creationId xmlns:p14="http://schemas.microsoft.com/office/powerpoint/2010/main" val="146482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nal Slide">
    <p:spTree>
      <p:nvGrpSpPr>
        <p:cNvPr id="1" name=""/>
        <p:cNvGrpSpPr/>
        <p:nvPr/>
      </p:nvGrpSpPr>
      <p:grpSpPr>
        <a:xfrm>
          <a:off x="0" y="0"/>
          <a:ext cx="0" cy="0"/>
          <a:chOff x="0" y="0"/>
          <a:chExt cx="0" cy="0"/>
        </a:xfrm>
      </p:grpSpPr>
      <p:pic>
        <p:nvPicPr>
          <p:cNvPr id="86" name="Graphic 85">
            <a:extLst>
              <a:ext uri="{FF2B5EF4-FFF2-40B4-BE49-F238E27FC236}">
                <a16:creationId xmlns:a16="http://schemas.microsoft.com/office/drawing/2014/main" id="{25385846-6D96-BE42-B04D-D0439A7A501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29250" y="4623008"/>
            <a:ext cx="8381207" cy="2234989"/>
          </a:xfrm>
          <a:prstGeom prst="rect">
            <a:avLst/>
          </a:prstGeom>
        </p:spPr>
      </p:pic>
      <p:pic>
        <p:nvPicPr>
          <p:cNvPr id="31" name="Picture 30"/>
          <p:cNvPicPr>
            <a:picLocks noChangeAspect="1"/>
          </p:cNvPicPr>
          <p:nvPr userDrawn="1"/>
        </p:nvPicPr>
        <p:blipFill>
          <a:blip r:embed="rId5" cstate="print">
            <a:extLst>
              <a:ext uri="{28A0092B-C50C-407E-A947-70E740481C1C}">
                <a14:useLocalDpi xmlns:a14="http://schemas.microsoft.com/office/drawing/2010/main" val="0"/>
              </a:ext>
            </a:extLst>
          </a:blip>
          <a:srcRect/>
          <a:stretch/>
        </p:blipFill>
        <p:spPr>
          <a:xfrm>
            <a:off x="4358338" y="0"/>
            <a:ext cx="7833663" cy="1479691"/>
          </a:xfrm>
          <a:prstGeom prst="rect">
            <a:avLst/>
          </a:prstGeom>
        </p:spPr>
      </p:pic>
      <p:sp>
        <p:nvSpPr>
          <p:cNvPr id="55" name="Isosceles Triangle 34">
            <a:extLst>
              <a:ext uri="{FF2B5EF4-FFF2-40B4-BE49-F238E27FC236}">
                <a16:creationId xmlns:a16="http://schemas.microsoft.com/office/drawing/2014/main" id="{E94C9310-F41D-E14E-BD00-755814005A74}"/>
              </a:ext>
            </a:extLst>
          </p:cNvPr>
          <p:cNvSpPr/>
          <p:nvPr userDrawn="1"/>
        </p:nvSpPr>
        <p:spPr>
          <a:xfrm>
            <a:off x="4267200" y="0"/>
            <a:ext cx="7924800" cy="1481584"/>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3" name="Right Triangle 52">
            <a:extLst>
              <a:ext uri="{FF2B5EF4-FFF2-40B4-BE49-F238E27FC236}">
                <a16:creationId xmlns:a16="http://schemas.microsoft.com/office/drawing/2014/main" id="{FB6E33E6-376A-0341-BD75-69AEF908BC54}"/>
              </a:ext>
            </a:extLst>
          </p:cNvPr>
          <p:cNvSpPr/>
          <p:nvPr userDrawn="1"/>
        </p:nvSpPr>
        <p:spPr>
          <a:xfrm rot="5400000">
            <a:off x="3228839" y="-3228841"/>
            <a:ext cx="1479688" cy="7937376"/>
          </a:xfrm>
          <a:prstGeom prst="rtTriangle">
            <a:avLst/>
          </a:prstGeom>
          <a:gradFill flip="none" rotWithShape="1">
            <a:gsLst>
              <a:gs pos="0">
                <a:srgbClr val="3A4254"/>
              </a:gs>
              <a:gs pos="82000">
                <a:srgbClr val="789ABD">
                  <a:alpha val="75000"/>
                </a:srgbClr>
              </a:gs>
              <a:gs pos="53000">
                <a:srgbClr val="6287B3"/>
              </a:gs>
              <a:gs pos="100000">
                <a:srgbClr val="ABC3D6">
                  <a:alpha val="60000"/>
                </a:srgbClr>
              </a:gs>
            </a:gsLst>
            <a:lin ang="126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
        <p:nvSpPr>
          <p:cNvPr id="619" name="Rectangle 618">
            <a:extLst>
              <a:ext uri="{FF2B5EF4-FFF2-40B4-BE49-F238E27FC236}">
                <a16:creationId xmlns:a16="http://schemas.microsoft.com/office/drawing/2014/main" id="{EB6EB3DB-6B51-4428-8235-13442F9C9F9B}"/>
              </a:ext>
            </a:extLst>
          </p:cNvPr>
          <p:cNvSpPr/>
          <p:nvPr userDrawn="1"/>
        </p:nvSpPr>
        <p:spPr>
          <a:xfrm flipV="1">
            <a:off x="974274" y="4528359"/>
            <a:ext cx="10243456" cy="1245901"/>
          </a:xfrm>
          <a:prstGeom prst="rect">
            <a:avLst/>
          </a:prstGeom>
          <a:gradFill flip="none" rotWithShape="1">
            <a:gsLst>
              <a:gs pos="0">
                <a:schemeClr val="bg1"/>
              </a:gs>
              <a:gs pos="49000">
                <a:schemeClr val="bg1">
                  <a:alpha val="60000"/>
                </a:schemeClr>
              </a:gs>
              <a:gs pos="100000">
                <a:schemeClr val="bg1">
                  <a:alpha val="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graphicFrame>
        <p:nvGraphicFramePr>
          <p:cNvPr id="9" name="Object 8" hidden="1"/>
          <p:cNvGraphicFramePr>
            <a:graphicFrameLocks noChangeAspect="1"/>
          </p:cNvGraphicFramePr>
          <p:nvPr userDrawn="1">
            <p:custDataLst>
              <p:tags r:id="rId1"/>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name="think-cell Slide" r:id="rId6" imgW="421" imgH="420" progId="TCLayout.ActiveDocument.1">
                  <p:embed/>
                </p:oleObj>
              </mc:Choice>
              <mc:Fallback>
                <p:oleObj name="think-cell Slide" r:id="rId6" imgW="421" imgH="420" progId="TCLayout.ActiveDocument.1">
                  <p:embed/>
                  <p:pic>
                    <p:nvPicPr>
                      <p:cNvPr id="9" name="Object 8" hidden="1"/>
                      <p:cNvPicPr/>
                      <p:nvPr/>
                    </p:nvPicPr>
                    <p:blipFill>
                      <a:blip r:embed="rId7"/>
                      <a:stretch>
                        <a:fillRect/>
                      </a:stretch>
                    </p:blipFill>
                    <p:spPr>
                      <a:xfrm>
                        <a:off x="2119" y="1591"/>
                        <a:ext cx="2116" cy="1587"/>
                      </a:xfrm>
                      <a:prstGeom prst="rect">
                        <a:avLst/>
                      </a:prstGeom>
                    </p:spPr>
                  </p:pic>
                </p:oleObj>
              </mc:Fallback>
            </mc:AlternateContent>
          </a:graphicData>
        </a:graphic>
      </p:graphicFrame>
      <p:sp>
        <p:nvSpPr>
          <p:cNvPr id="7" name="Rectangle 6">
            <a:hlinkClick r:id="rId8"/>
          </p:cNvPr>
          <p:cNvSpPr/>
          <p:nvPr userDrawn="1"/>
        </p:nvSpPr>
        <p:spPr>
          <a:xfrm>
            <a:off x="9373415" y="6568882"/>
            <a:ext cx="1307285" cy="194733"/>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r"/>
            <a:r>
              <a:rPr lang="en-US" sz="1000" b="0" i="0">
                <a:solidFill>
                  <a:schemeClr val="bg2">
                    <a:lumMod val="65000"/>
                  </a:schemeClr>
                </a:solidFill>
              </a:rPr>
              <a:t>TRINITY</a:t>
            </a:r>
            <a:r>
              <a:rPr lang="en-US" sz="1000" b="0" i="0" baseline="0">
                <a:solidFill>
                  <a:schemeClr val="bg2">
                    <a:lumMod val="65000"/>
                  </a:schemeClr>
                </a:solidFill>
              </a:rPr>
              <a:t>, LLC</a:t>
            </a:r>
            <a:endParaRPr lang="en-US" sz="1000" b="0" i="0">
              <a:solidFill>
                <a:schemeClr val="bg2">
                  <a:lumMod val="65000"/>
                </a:schemeClr>
              </a:solidFill>
            </a:endParaRPr>
          </a:p>
        </p:txBody>
      </p:sp>
      <p:sp>
        <p:nvSpPr>
          <p:cNvPr id="56" name="Title 1"/>
          <p:cNvSpPr>
            <a:spLocks noGrp="1"/>
          </p:cNvSpPr>
          <p:nvPr userDrawn="1">
            <p:ph type="ctrTitle" hasCustomPrompt="1"/>
          </p:nvPr>
        </p:nvSpPr>
        <p:spPr>
          <a:xfrm>
            <a:off x="1929251" y="1929819"/>
            <a:ext cx="3504407" cy="220414"/>
          </a:xfrm>
        </p:spPr>
        <p:txBody>
          <a:bodyPr anchor="ctr" anchorCtr="0"/>
          <a:lstStyle>
            <a:lvl1pPr algn="r">
              <a:defRPr sz="1100" b="0" spc="0" baseline="0">
                <a:solidFill>
                  <a:schemeClr val="tx1"/>
                </a:solidFill>
              </a:defRPr>
            </a:lvl1pPr>
          </a:lstStyle>
          <a:p>
            <a:r>
              <a:rPr lang="en-US"/>
              <a:t>Type Name 1, Title</a:t>
            </a:r>
          </a:p>
        </p:txBody>
      </p:sp>
      <p:sp>
        <p:nvSpPr>
          <p:cNvPr id="57" name="Text Placeholder 12"/>
          <p:cNvSpPr>
            <a:spLocks noGrp="1"/>
          </p:cNvSpPr>
          <p:nvPr userDrawn="1">
            <p:ph type="body" sz="quarter" idx="10" hasCustomPrompt="1"/>
          </p:nvPr>
        </p:nvSpPr>
        <p:spPr>
          <a:xfrm>
            <a:off x="1929251" y="2169780"/>
            <a:ext cx="3504407" cy="220414"/>
          </a:xfrm>
        </p:spPr>
        <p:txBody>
          <a:bodyPr anchor="ctr">
            <a:noAutofit/>
          </a:bodyPr>
          <a:lstStyle>
            <a:lvl1pPr algn="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58" name="Text Placeholder 12"/>
          <p:cNvSpPr>
            <a:spLocks noGrp="1"/>
          </p:cNvSpPr>
          <p:nvPr userDrawn="1">
            <p:ph type="body" sz="quarter" idx="11" hasCustomPrompt="1"/>
          </p:nvPr>
        </p:nvSpPr>
        <p:spPr>
          <a:xfrm>
            <a:off x="1929251" y="2956917"/>
            <a:ext cx="3504407" cy="220414"/>
          </a:xfrm>
        </p:spPr>
        <p:txBody>
          <a:bodyPr anchor="ctr">
            <a:noAutofit/>
          </a:bodyPr>
          <a:lstStyle>
            <a:lvl1pPr algn="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59" name="Text Placeholder 12"/>
          <p:cNvSpPr>
            <a:spLocks noGrp="1"/>
          </p:cNvSpPr>
          <p:nvPr userDrawn="1">
            <p:ph type="body" sz="quarter" idx="12" hasCustomPrompt="1"/>
          </p:nvPr>
        </p:nvSpPr>
        <p:spPr>
          <a:xfrm>
            <a:off x="1929251" y="3744054"/>
            <a:ext cx="3504407" cy="220414"/>
          </a:xfrm>
        </p:spPr>
        <p:txBody>
          <a:bodyPr anchor="ctr">
            <a:noAutofit/>
          </a:bodyPr>
          <a:lstStyle>
            <a:lvl1pPr algn="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60" name="Text Placeholder 12"/>
          <p:cNvSpPr>
            <a:spLocks noGrp="1"/>
          </p:cNvSpPr>
          <p:nvPr userDrawn="1">
            <p:ph type="body" sz="quarter" idx="26" hasCustomPrompt="1"/>
          </p:nvPr>
        </p:nvSpPr>
        <p:spPr>
          <a:xfrm>
            <a:off x="1929251" y="4531191"/>
            <a:ext cx="3504407" cy="220414"/>
          </a:xfrm>
        </p:spPr>
        <p:txBody>
          <a:bodyPr anchor="ctr">
            <a:noAutofit/>
          </a:bodyPr>
          <a:lstStyle>
            <a:lvl1pPr algn="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61" name="Text Placeholder 12"/>
          <p:cNvSpPr>
            <a:spLocks noGrp="1"/>
          </p:cNvSpPr>
          <p:nvPr userDrawn="1">
            <p:ph type="body" sz="quarter" idx="15" hasCustomPrompt="1"/>
          </p:nvPr>
        </p:nvSpPr>
        <p:spPr>
          <a:xfrm>
            <a:off x="1929251" y="2719615"/>
            <a:ext cx="3504407" cy="220414"/>
          </a:xfrm>
        </p:spPr>
        <p:txBody>
          <a:bodyPr anchor="ctr">
            <a:noAutofit/>
          </a:bodyPr>
          <a:lstStyle>
            <a:lvl1pPr algn="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3, Title</a:t>
            </a:r>
          </a:p>
        </p:txBody>
      </p:sp>
      <p:sp>
        <p:nvSpPr>
          <p:cNvPr id="62" name="Text Placeholder 12"/>
          <p:cNvSpPr>
            <a:spLocks noGrp="1"/>
          </p:cNvSpPr>
          <p:nvPr userDrawn="1">
            <p:ph type="body" sz="quarter" idx="16" hasCustomPrompt="1"/>
          </p:nvPr>
        </p:nvSpPr>
        <p:spPr>
          <a:xfrm>
            <a:off x="1929251" y="3509411"/>
            <a:ext cx="3504407" cy="220414"/>
          </a:xfrm>
        </p:spPr>
        <p:txBody>
          <a:bodyPr anchor="ctr">
            <a:noAutofit/>
          </a:bodyPr>
          <a:lstStyle>
            <a:lvl1pPr algn="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5, Title</a:t>
            </a:r>
          </a:p>
        </p:txBody>
      </p:sp>
      <p:sp>
        <p:nvSpPr>
          <p:cNvPr id="63" name="Text Placeholder 12"/>
          <p:cNvSpPr>
            <a:spLocks noGrp="1"/>
          </p:cNvSpPr>
          <p:nvPr userDrawn="1">
            <p:ph type="body" sz="quarter" idx="27" hasCustomPrompt="1"/>
          </p:nvPr>
        </p:nvSpPr>
        <p:spPr>
          <a:xfrm>
            <a:off x="1929251" y="4299207"/>
            <a:ext cx="3504407" cy="220414"/>
          </a:xfrm>
        </p:spPr>
        <p:txBody>
          <a:bodyPr anchor="ctr">
            <a:noAutofit/>
          </a:bodyPr>
          <a:lstStyle>
            <a:lvl1pPr algn="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7, Title</a:t>
            </a:r>
          </a:p>
        </p:txBody>
      </p:sp>
      <p:sp>
        <p:nvSpPr>
          <p:cNvPr id="67" name="Text Placeholder 12"/>
          <p:cNvSpPr>
            <a:spLocks noGrp="1"/>
          </p:cNvSpPr>
          <p:nvPr userDrawn="1">
            <p:ph type="body" sz="quarter" idx="28" hasCustomPrompt="1"/>
          </p:nvPr>
        </p:nvSpPr>
        <p:spPr>
          <a:xfrm>
            <a:off x="6806051" y="2161154"/>
            <a:ext cx="3504407" cy="220414"/>
          </a:xfrm>
        </p:spPr>
        <p:txBody>
          <a:bodyPr anchor="ctr">
            <a:noAutofit/>
          </a:bodyPr>
          <a:lstStyle>
            <a:lvl1pP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68" name="Text Placeholder 12"/>
          <p:cNvSpPr>
            <a:spLocks noGrp="1"/>
          </p:cNvSpPr>
          <p:nvPr userDrawn="1">
            <p:ph type="body" sz="quarter" idx="29" hasCustomPrompt="1"/>
          </p:nvPr>
        </p:nvSpPr>
        <p:spPr>
          <a:xfrm>
            <a:off x="6806051" y="2956917"/>
            <a:ext cx="3504407" cy="220414"/>
          </a:xfrm>
        </p:spPr>
        <p:txBody>
          <a:bodyPr anchor="ctr">
            <a:noAutofit/>
          </a:bodyPr>
          <a:lstStyle>
            <a:lvl1pP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69" name="Text Placeholder 12"/>
          <p:cNvSpPr>
            <a:spLocks noGrp="1"/>
          </p:cNvSpPr>
          <p:nvPr userDrawn="1">
            <p:ph type="body" sz="quarter" idx="30" hasCustomPrompt="1"/>
          </p:nvPr>
        </p:nvSpPr>
        <p:spPr>
          <a:xfrm>
            <a:off x="6806051" y="3744054"/>
            <a:ext cx="3504407" cy="220414"/>
          </a:xfrm>
        </p:spPr>
        <p:txBody>
          <a:bodyPr anchor="ctr">
            <a:noAutofit/>
          </a:bodyPr>
          <a:lstStyle>
            <a:lvl1pP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70" name="Text Placeholder 12"/>
          <p:cNvSpPr>
            <a:spLocks noGrp="1"/>
          </p:cNvSpPr>
          <p:nvPr userDrawn="1">
            <p:ph type="body" sz="quarter" idx="31" hasCustomPrompt="1"/>
          </p:nvPr>
        </p:nvSpPr>
        <p:spPr>
          <a:xfrm>
            <a:off x="6806051" y="4531191"/>
            <a:ext cx="3504407" cy="220414"/>
          </a:xfrm>
        </p:spPr>
        <p:txBody>
          <a:bodyPr anchor="ctr">
            <a:noAutofit/>
          </a:bodyPr>
          <a:lstStyle>
            <a:lvl1pPr>
              <a:buNone/>
              <a:defRPr sz="1100">
                <a:solidFill>
                  <a:schemeClr val="accent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Email</a:t>
            </a:r>
          </a:p>
        </p:txBody>
      </p:sp>
      <p:sp>
        <p:nvSpPr>
          <p:cNvPr id="71" name="Text Placeholder 12"/>
          <p:cNvSpPr>
            <a:spLocks noGrp="1"/>
          </p:cNvSpPr>
          <p:nvPr userDrawn="1">
            <p:ph type="body" sz="quarter" idx="32" hasCustomPrompt="1"/>
          </p:nvPr>
        </p:nvSpPr>
        <p:spPr>
          <a:xfrm>
            <a:off x="6806051" y="2719615"/>
            <a:ext cx="3504407" cy="220414"/>
          </a:xfrm>
        </p:spPr>
        <p:txBody>
          <a:bodyPr anchor="ctr">
            <a:noAutofit/>
          </a:bodyPr>
          <a:lstStyle>
            <a:lvl1pP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4, Title</a:t>
            </a:r>
          </a:p>
        </p:txBody>
      </p:sp>
      <p:sp>
        <p:nvSpPr>
          <p:cNvPr id="72" name="Text Placeholder 12"/>
          <p:cNvSpPr>
            <a:spLocks noGrp="1"/>
          </p:cNvSpPr>
          <p:nvPr userDrawn="1">
            <p:ph type="body" sz="quarter" idx="33" hasCustomPrompt="1"/>
          </p:nvPr>
        </p:nvSpPr>
        <p:spPr>
          <a:xfrm>
            <a:off x="6806051" y="3509411"/>
            <a:ext cx="3504407" cy="220414"/>
          </a:xfrm>
        </p:spPr>
        <p:txBody>
          <a:bodyPr anchor="ctr">
            <a:noAutofit/>
          </a:bodyPr>
          <a:lstStyle>
            <a:lvl1pP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6, Title</a:t>
            </a:r>
          </a:p>
        </p:txBody>
      </p:sp>
      <p:sp>
        <p:nvSpPr>
          <p:cNvPr id="73" name="Text Placeholder 12"/>
          <p:cNvSpPr>
            <a:spLocks noGrp="1"/>
          </p:cNvSpPr>
          <p:nvPr userDrawn="1">
            <p:ph type="body" sz="quarter" idx="34" hasCustomPrompt="1"/>
          </p:nvPr>
        </p:nvSpPr>
        <p:spPr>
          <a:xfrm>
            <a:off x="6806051" y="4299207"/>
            <a:ext cx="3504407" cy="220414"/>
          </a:xfrm>
        </p:spPr>
        <p:txBody>
          <a:bodyPr anchor="ctr">
            <a:noAutofit/>
          </a:bodyPr>
          <a:lstStyle>
            <a:lvl1pP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8, Title</a:t>
            </a:r>
          </a:p>
        </p:txBody>
      </p:sp>
      <p:sp>
        <p:nvSpPr>
          <p:cNvPr id="75" name="Text Placeholder 12"/>
          <p:cNvSpPr>
            <a:spLocks noGrp="1"/>
          </p:cNvSpPr>
          <p:nvPr userDrawn="1">
            <p:ph type="body" sz="quarter" idx="35" hasCustomPrompt="1"/>
          </p:nvPr>
        </p:nvSpPr>
        <p:spPr>
          <a:xfrm>
            <a:off x="6806051" y="1929819"/>
            <a:ext cx="3504407" cy="220414"/>
          </a:xfrm>
        </p:spPr>
        <p:txBody>
          <a:bodyPr anchor="ctr">
            <a:noAutofit/>
          </a:bodyPr>
          <a:lstStyle>
            <a:lvl1pPr>
              <a:buNone/>
              <a:defRPr sz="1100">
                <a:solidFill>
                  <a:schemeClr val="tx1"/>
                </a:solidFill>
              </a:defRPr>
            </a:lvl1pPr>
            <a:lvl2pPr>
              <a:defRPr sz="1200">
                <a:solidFill>
                  <a:schemeClr val="accent2"/>
                </a:solidFill>
              </a:defRPr>
            </a:lvl2pPr>
            <a:lvl3pPr>
              <a:defRPr sz="1200">
                <a:solidFill>
                  <a:schemeClr val="accent2"/>
                </a:solidFill>
              </a:defRPr>
            </a:lvl3pPr>
            <a:lvl4pPr>
              <a:defRPr sz="1200">
                <a:solidFill>
                  <a:schemeClr val="accent2"/>
                </a:solidFill>
              </a:defRPr>
            </a:lvl4pPr>
            <a:lvl5pPr>
              <a:defRPr sz="1200">
                <a:solidFill>
                  <a:schemeClr val="accent2"/>
                </a:solidFill>
              </a:defRPr>
            </a:lvl5pPr>
          </a:lstStyle>
          <a:p>
            <a:pPr lvl="0"/>
            <a:r>
              <a:rPr lang="en-US"/>
              <a:t>Type Name 2, Title</a:t>
            </a:r>
          </a:p>
        </p:txBody>
      </p:sp>
      <p:sp>
        <p:nvSpPr>
          <p:cNvPr id="3" name="TextBox 2"/>
          <p:cNvSpPr txBox="1"/>
          <p:nvPr userDrawn="1"/>
        </p:nvSpPr>
        <p:spPr>
          <a:xfrm>
            <a:off x="562055" y="5690971"/>
            <a:ext cx="1794511" cy="246221"/>
          </a:xfrm>
          <a:prstGeom prst="rect">
            <a:avLst/>
          </a:prstGeom>
          <a:noFill/>
        </p:spPr>
        <p:txBody>
          <a:bodyPr wrap="square" rtlCol="0">
            <a:sp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BOSTON</a:t>
            </a:r>
          </a:p>
        </p:txBody>
      </p:sp>
      <p:sp>
        <p:nvSpPr>
          <p:cNvPr id="50" name="TextBox 49"/>
          <p:cNvSpPr txBox="1"/>
          <p:nvPr userDrawn="1"/>
        </p:nvSpPr>
        <p:spPr>
          <a:xfrm>
            <a:off x="1802331" y="5690971"/>
            <a:ext cx="1794511" cy="246221"/>
          </a:xfrm>
          <a:prstGeom prst="rect">
            <a:avLst/>
          </a:prstGeom>
          <a:noFill/>
        </p:spPr>
        <p:txBody>
          <a:bodyPr wrap="square" rtlCol="0">
            <a:sp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NEW YORK</a:t>
            </a:r>
          </a:p>
        </p:txBody>
      </p:sp>
      <p:sp>
        <p:nvSpPr>
          <p:cNvPr id="52" name="TextBox 51"/>
          <p:cNvSpPr txBox="1"/>
          <p:nvPr userDrawn="1"/>
        </p:nvSpPr>
        <p:spPr>
          <a:xfrm>
            <a:off x="3089038" y="5690971"/>
            <a:ext cx="1794511" cy="246221"/>
          </a:xfrm>
          <a:prstGeom prst="rect">
            <a:avLst/>
          </a:prstGeom>
          <a:noFill/>
        </p:spPr>
        <p:txBody>
          <a:bodyPr wrap="square" rtlCol="0">
            <a:sp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PRINCETON</a:t>
            </a:r>
          </a:p>
        </p:txBody>
      </p:sp>
      <p:sp>
        <p:nvSpPr>
          <p:cNvPr id="54" name="TextBox 53"/>
          <p:cNvSpPr txBox="1"/>
          <p:nvPr userDrawn="1"/>
        </p:nvSpPr>
        <p:spPr>
          <a:xfrm>
            <a:off x="4614151" y="5690971"/>
            <a:ext cx="1694856" cy="251413"/>
          </a:xfrm>
          <a:prstGeom prst="rect">
            <a:avLst/>
          </a:prstGeom>
          <a:noFill/>
        </p:spPr>
        <p:txBody>
          <a:bodyPr wrap="square" rtlCol="0">
            <a:no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PHILADELPHIA</a:t>
            </a:r>
          </a:p>
        </p:txBody>
      </p:sp>
      <p:sp>
        <p:nvSpPr>
          <p:cNvPr id="66" name="TextBox 65"/>
          <p:cNvSpPr txBox="1"/>
          <p:nvPr userDrawn="1"/>
        </p:nvSpPr>
        <p:spPr>
          <a:xfrm>
            <a:off x="6229975" y="5690971"/>
            <a:ext cx="1664149" cy="246221"/>
          </a:xfrm>
          <a:prstGeom prst="rect">
            <a:avLst/>
          </a:prstGeom>
          <a:noFill/>
        </p:spPr>
        <p:txBody>
          <a:bodyPr wrap="square" rtlCol="0">
            <a:no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SAN FRANCISCO</a:t>
            </a:r>
          </a:p>
        </p:txBody>
      </p:sp>
      <p:sp>
        <p:nvSpPr>
          <p:cNvPr id="76" name="TextBox 75"/>
          <p:cNvSpPr txBox="1"/>
          <p:nvPr userDrawn="1"/>
        </p:nvSpPr>
        <p:spPr>
          <a:xfrm>
            <a:off x="7578905" y="5690971"/>
            <a:ext cx="1794511" cy="246221"/>
          </a:xfrm>
          <a:prstGeom prst="rect">
            <a:avLst/>
          </a:prstGeom>
          <a:noFill/>
        </p:spPr>
        <p:txBody>
          <a:bodyPr wrap="square" rtlCol="0">
            <a:sp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TORONTO</a:t>
            </a:r>
          </a:p>
        </p:txBody>
      </p:sp>
      <p:sp>
        <p:nvSpPr>
          <p:cNvPr id="78" name="TextBox 77"/>
          <p:cNvSpPr txBox="1"/>
          <p:nvPr userDrawn="1"/>
        </p:nvSpPr>
        <p:spPr>
          <a:xfrm>
            <a:off x="8785254" y="5690971"/>
            <a:ext cx="1794511" cy="246221"/>
          </a:xfrm>
          <a:prstGeom prst="rect">
            <a:avLst/>
          </a:prstGeom>
          <a:noFill/>
        </p:spPr>
        <p:txBody>
          <a:bodyPr wrap="square" rtlCol="0">
            <a:spAutoFit/>
          </a:bodyPr>
          <a:lstStyle/>
          <a:p>
            <a:pPr marL="0" algn="ctr" defTabSz="914400" rtl="0" eaLnBrk="1" latinLnBrk="0" hangingPunct="1"/>
            <a:r>
              <a:rPr lang="en-US" sz="1000" b="0" u="none" kern="1200" spc="110" baseline="0">
                <a:solidFill>
                  <a:schemeClr val="tx1"/>
                </a:solidFill>
                <a:latin typeface="+mj-lt"/>
                <a:ea typeface="+mn-ea"/>
                <a:cs typeface="Tahoma" pitchFamily="34" charset="0"/>
              </a:rPr>
              <a:t>GURGAON</a:t>
            </a:r>
          </a:p>
        </p:txBody>
      </p:sp>
      <p:sp>
        <p:nvSpPr>
          <p:cNvPr id="48" name="TextBox 47"/>
          <p:cNvSpPr txBox="1"/>
          <p:nvPr userDrawn="1"/>
        </p:nvSpPr>
        <p:spPr>
          <a:xfrm>
            <a:off x="9955913" y="5690971"/>
            <a:ext cx="1794511" cy="246221"/>
          </a:xfrm>
          <a:prstGeom prst="rect">
            <a:avLst/>
          </a:prstGeom>
          <a:noFill/>
        </p:spPr>
        <p:txBody>
          <a:bodyPr wrap="square" rtlCol="0">
            <a:spAutoFit/>
          </a:bodyPr>
          <a:lstStyle/>
          <a:p>
            <a:pPr marL="0" algn="ctr" defTabSz="914400" rtl="0" eaLnBrk="1" latinLnBrk="0" hangingPunct="1"/>
            <a:r>
              <a:rPr lang="en-US" altLang="zh-CN" sz="1000" b="0" u="none" kern="1200" spc="110" baseline="0">
                <a:solidFill>
                  <a:schemeClr val="tx1"/>
                </a:solidFill>
                <a:latin typeface="+mj-lt"/>
                <a:ea typeface="+mn-ea"/>
                <a:cs typeface="Tahoma" pitchFamily="34" charset="0"/>
              </a:rPr>
              <a:t>MUNICH</a:t>
            </a:r>
            <a:endParaRPr lang="en-US" sz="1000" b="0" u="none" kern="1200" spc="110" baseline="0">
              <a:solidFill>
                <a:schemeClr val="tx1"/>
              </a:solidFill>
              <a:latin typeface="+mj-lt"/>
              <a:ea typeface="+mn-ea"/>
              <a:cs typeface="Tahoma" pitchFamily="34" charset="0"/>
            </a:endParaRPr>
          </a:p>
        </p:txBody>
      </p:sp>
      <p:sp>
        <p:nvSpPr>
          <p:cNvPr id="51" name="Rectangle 50">
            <a:hlinkClick r:id="rId8"/>
          </p:cNvPr>
          <p:cNvSpPr/>
          <p:nvPr userDrawn="1"/>
        </p:nvSpPr>
        <p:spPr>
          <a:xfrm>
            <a:off x="1101343" y="6568881"/>
            <a:ext cx="2414291" cy="19473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rtlCol="0" anchor="ctr"/>
          <a:lstStyle/>
          <a:p>
            <a:pPr algn="l"/>
            <a:r>
              <a:rPr lang="en-US" sz="900" b="0" i="0">
                <a:solidFill>
                  <a:schemeClr val="bg1">
                    <a:lumMod val="65000"/>
                  </a:schemeClr>
                </a:solidFill>
              </a:rPr>
              <a:t>TRINITYLIFESCIENCES.COM</a:t>
            </a:r>
          </a:p>
        </p:txBody>
      </p:sp>
      <p:pic>
        <p:nvPicPr>
          <p:cNvPr id="65" name="Picture 64">
            <a:extLst>
              <a:ext uri="{FF2B5EF4-FFF2-40B4-BE49-F238E27FC236}">
                <a16:creationId xmlns:a16="http://schemas.microsoft.com/office/drawing/2014/main" id="{2B568047-DCE7-B242-A696-93742F7A39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494061" y="776330"/>
            <a:ext cx="3203878" cy="800970"/>
          </a:xfrm>
          <a:prstGeom prst="rect">
            <a:avLst/>
          </a:prstGeom>
        </p:spPr>
      </p:pic>
      <p:grpSp>
        <p:nvGrpSpPr>
          <p:cNvPr id="4" name="Group 3">
            <a:extLst>
              <a:ext uri="{FF2B5EF4-FFF2-40B4-BE49-F238E27FC236}">
                <a16:creationId xmlns:a16="http://schemas.microsoft.com/office/drawing/2014/main" id="{2253C6D0-18C9-7A42-BF62-09A66EF7D719}"/>
              </a:ext>
            </a:extLst>
          </p:cNvPr>
          <p:cNvGrpSpPr/>
          <p:nvPr userDrawn="1"/>
        </p:nvGrpSpPr>
        <p:grpSpPr>
          <a:xfrm>
            <a:off x="1421226" y="5552917"/>
            <a:ext cx="9446299" cy="125987"/>
            <a:chOff x="1421226" y="5320447"/>
            <a:chExt cx="9446299" cy="125987"/>
          </a:xfrm>
        </p:grpSpPr>
        <p:sp>
          <p:nvSpPr>
            <p:cNvPr id="74" name="Shape 2452">
              <a:extLst>
                <a:ext uri="{FF2B5EF4-FFF2-40B4-BE49-F238E27FC236}">
                  <a16:creationId xmlns:a16="http://schemas.microsoft.com/office/drawing/2014/main" id="{9F584A0D-3A3E-BA43-8F61-EEA912A189C1}"/>
                </a:ext>
              </a:extLst>
            </p:cNvPr>
            <p:cNvSpPr>
              <a:spLocks noChangeAspect="1"/>
            </p:cNvSpPr>
            <p:nvPr userDrawn="1"/>
          </p:nvSpPr>
          <p:spPr>
            <a:xfrm>
              <a:off x="1421226"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77" name="Shape 2452">
              <a:extLst>
                <a:ext uri="{FF2B5EF4-FFF2-40B4-BE49-F238E27FC236}">
                  <a16:creationId xmlns:a16="http://schemas.microsoft.com/office/drawing/2014/main" id="{72C8F6AB-60A8-9B4C-821B-7BC8F6B6D6F7}"/>
                </a:ext>
              </a:extLst>
            </p:cNvPr>
            <p:cNvSpPr>
              <a:spLocks noChangeAspect="1"/>
            </p:cNvSpPr>
            <p:nvPr userDrawn="1"/>
          </p:nvSpPr>
          <p:spPr>
            <a:xfrm>
              <a:off x="2640426"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79" name="Shape 2452">
              <a:extLst>
                <a:ext uri="{FF2B5EF4-FFF2-40B4-BE49-F238E27FC236}">
                  <a16:creationId xmlns:a16="http://schemas.microsoft.com/office/drawing/2014/main" id="{F7C272BD-D07E-0744-B81A-C6F0DDF73C06}"/>
                </a:ext>
              </a:extLst>
            </p:cNvPr>
            <p:cNvSpPr>
              <a:spLocks noChangeAspect="1"/>
            </p:cNvSpPr>
            <p:nvPr userDrawn="1"/>
          </p:nvSpPr>
          <p:spPr>
            <a:xfrm>
              <a:off x="3905634"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80" name="Shape 2452">
              <a:extLst>
                <a:ext uri="{FF2B5EF4-FFF2-40B4-BE49-F238E27FC236}">
                  <a16:creationId xmlns:a16="http://schemas.microsoft.com/office/drawing/2014/main" id="{AEE66F03-AB48-274E-B152-86F2BE08B376}"/>
                </a:ext>
              </a:extLst>
            </p:cNvPr>
            <p:cNvSpPr>
              <a:spLocks noChangeAspect="1"/>
            </p:cNvSpPr>
            <p:nvPr userDrawn="1"/>
          </p:nvSpPr>
          <p:spPr>
            <a:xfrm>
              <a:off x="5400879"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81" name="Shape 2452">
              <a:extLst>
                <a:ext uri="{FF2B5EF4-FFF2-40B4-BE49-F238E27FC236}">
                  <a16:creationId xmlns:a16="http://schemas.microsoft.com/office/drawing/2014/main" id="{2570156C-0547-3A4E-9997-026C86641C72}"/>
                </a:ext>
              </a:extLst>
            </p:cNvPr>
            <p:cNvSpPr>
              <a:spLocks noChangeAspect="1"/>
            </p:cNvSpPr>
            <p:nvPr userDrawn="1"/>
          </p:nvSpPr>
          <p:spPr>
            <a:xfrm>
              <a:off x="6993891"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82" name="Shape 2452">
              <a:extLst>
                <a:ext uri="{FF2B5EF4-FFF2-40B4-BE49-F238E27FC236}">
                  <a16:creationId xmlns:a16="http://schemas.microsoft.com/office/drawing/2014/main" id="{325ADC68-290A-0A4B-9A32-3869669D0B14}"/>
                </a:ext>
              </a:extLst>
            </p:cNvPr>
            <p:cNvSpPr>
              <a:spLocks noChangeAspect="1"/>
            </p:cNvSpPr>
            <p:nvPr userDrawn="1"/>
          </p:nvSpPr>
          <p:spPr>
            <a:xfrm>
              <a:off x="8397121"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83" name="Shape 2452">
              <a:extLst>
                <a:ext uri="{FF2B5EF4-FFF2-40B4-BE49-F238E27FC236}">
                  <a16:creationId xmlns:a16="http://schemas.microsoft.com/office/drawing/2014/main" id="{8B426B0A-E2A6-7442-82DC-3D992E360B09}"/>
                </a:ext>
              </a:extLst>
            </p:cNvPr>
            <p:cNvSpPr>
              <a:spLocks noChangeAspect="1"/>
            </p:cNvSpPr>
            <p:nvPr userDrawn="1"/>
          </p:nvSpPr>
          <p:spPr>
            <a:xfrm>
              <a:off x="9581815"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sp>
          <p:nvSpPr>
            <p:cNvPr id="84" name="Shape 2452">
              <a:extLst>
                <a:ext uri="{FF2B5EF4-FFF2-40B4-BE49-F238E27FC236}">
                  <a16:creationId xmlns:a16="http://schemas.microsoft.com/office/drawing/2014/main" id="{08B0AC6A-3E37-9B4E-AB31-798FDFE47E30}"/>
                </a:ext>
              </a:extLst>
            </p:cNvPr>
            <p:cNvSpPr>
              <a:spLocks noChangeAspect="1"/>
            </p:cNvSpPr>
            <p:nvPr userDrawn="1"/>
          </p:nvSpPr>
          <p:spPr>
            <a:xfrm>
              <a:off x="10775184" y="5320447"/>
              <a:ext cx="92341" cy="125987"/>
            </a:xfrm>
            <a:custGeom>
              <a:avLst/>
              <a:gdLst/>
              <a:ahLst/>
              <a:cxnLst>
                <a:cxn ang="0">
                  <a:pos x="wd2" y="hd2"/>
                </a:cxn>
                <a:cxn ang="5400000">
                  <a:pos x="wd2" y="hd2"/>
                </a:cxn>
                <a:cxn ang="10800000">
                  <a:pos x="wd2" y="hd2"/>
                </a:cxn>
                <a:cxn ang="16200000">
                  <a:pos x="wd2" y="hd2"/>
                </a:cxn>
              </a:cxnLst>
              <a:rect l="0" t="0" r="r" b="b"/>
              <a:pathLst>
                <a:path w="21600" h="21600" extrusionOk="0">
                  <a:moveTo>
                    <a:pt x="10789" y="0"/>
                  </a:moveTo>
                  <a:cubicBezTo>
                    <a:pt x="4857" y="0"/>
                    <a:pt x="0" y="3511"/>
                    <a:pt x="0" y="7919"/>
                  </a:cubicBezTo>
                  <a:cubicBezTo>
                    <a:pt x="0" y="12264"/>
                    <a:pt x="10789" y="21600"/>
                    <a:pt x="10789" y="21600"/>
                  </a:cubicBezTo>
                  <a:cubicBezTo>
                    <a:pt x="10789" y="21600"/>
                    <a:pt x="21600" y="12280"/>
                    <a:pt x="21600" y="7919"/>
                  </a:cubicBezTo>
                  <a:cubicBezTo>
                    <a:pt x="21600" y="3574"/>
                    <a:pt x="16743" y="0"/>
                    <a:pt x="10789" y="0"/>
                  </a:cubicBezTo>
                </a:path>
              </a:pathLst>
            </a:custGeom>
            <a:solidFill>
              <a:schemeClr val="accent1"/>
            </a:solidFill>
            <a:ln w="3175">
              <a:miter lim="400000"/>
            </a:ln>
          </p:spPr>
          <p:txBody>
            <a:bodyPr lIns="59013" tIns="59013" rIns="59013" bIns="59013" anchor="ctr"/>
            <a:lstStyle/>
            <a:p>
              <a:pPr algn="l" defTabSz="590133">
                <a:lnSpc>
                  <a:spcPct val="93000"/>
                </a:lnSpc>
                <a:defRPr sz="2200">
                  <a:latin typeface="Arial"/>
                  <a:ea typeface="Arial"/>
                  <a:cs typeface="Arial"/>
                  <a:sym typeface="Arial"/>
                </a:defRPr>
              </a:pPr>
              <a:endParaRPr>
                <a:solidFill>
                  <a:schemeClr val="accent1"/>
                </a:solidFill>
              </a:endParaRPr>
            </a:p>
          </p:txBody>
        </p:sp>
      </p:grpSp>
      <p:pic>
        <p:nvPicPr>
          <p:cNvPr id="87" name="Picture 2" descr="https://blog.twitter.com/sites/all/themes/gazebo/img/twitter-bird-white-on-blue.png">
            <a:hlinkClick r:id="rId10"/>
            <a:extLst>
              <a:ext uri="{FF2B5EF4-FFF2-40B4-BE49-F238E27FC236}">
                <a16:creationId xmlns:a16="http://schemas.microsoft.com/office/drawing/2014/main" id="{49ABFB95-7990-B649-B98E-EBC44641BD1F}"/>
              </a:ext>
            </a:extLst>
          </p:cNvPr>
          <p:cNvPicPr>
            <a:picLocks noChangeAspect="1" noChangeArrowheads="1"/>
          </p:cNvPicPr>
          <p:nvPr userDrawn="1"/>
        </p:nvPicPr>
        <p:blipFill>
          <a:blip r:embed="rId11" cstate="print">
            <a:grayscl/>
            <a:extLst>
              <a:ext uri="{BEBA8EAE-BF5A-486C-A8C5-ECC9F3942E4B}">
                <a14:imgProps xmlns:a14="http://schemas.microsoft.com/office/drawing/2010/main">
                  <a14:imgLayer r:embed="rId12">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740702" y="6591397"/>
            <a:ext cx="163759" cy="16375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4" descr="Image result for linkedin official logo">
            <a:hlinkClick r:id="rId13"/>
            <a:extLst>
              <a:ext uri="{FF2B5EF4-FFF2-40B4-BE49-F238E27FC236}">
                <a16:creationId xmlns:a16="http://schemas.microsoft.com/office/drawing/2014/main" id="{88CD604B-7B15-B746-9DD6-2FA0BDC908C9}"/>
              </a:ext>
            </a:extLst>
          </p:cNvPr>
          <p:cNvPicPr>
            <a:picLocks noChangeAspect="1" noChangeArrowheads="1"/>
          </p:cNvPicPr>
          <p:nvPr userDrawn="1"/>
        </p:nvPicPr>
        <p:blipFill rotWithShape="1">
          <a:blip r:embed="rId14" cstate="print">
            <a:grayscl/>
            <a:extLst>
              <a:ext uri="{BEBA8EAE-BF5A-486C-A8C5-ECC9F3942E4B}">
                <a14:imgProps xmlns:a14="http://schemas.microsoft.com/office/drawing/2010/main">
                  <a14:imgLayer r:embed="rId15">
                    <a14:imgEffect>
                      <a14:brightnessContrast bright="40000" contrast="40000"/>
                    </a14:imgEffect>
                  </a14:imgLayer>
                </a14:imgProps>
              </a:ext>
              <a:ext uri="{28A0092B-C50C-407E-A947-70E740481C1C}">
                <a14:useLocalDpi xmlns:a14="http://schemas.microsoft.com/office/drawing/2010/main" val="0"/>
              </a:ext>
            </a:extLst>
          </a:blip>
          <a:srcRect l="8067" t="10407" r="10599" b="6547"/>
          <a:stretch/>
        </p:blipFill>
        <p:spPr bwMode="auto">
          <a:xfrm>
            <a:off x="10979559" y="6590564"/>
            <a:ext cx="161198" cy="1645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9" name="Picture 8" descr="https://facebookbrand.com/wp-content/themes/fb-branding/prj-fb-branding/assets/images/fb-art.png">
            <a:hlinkClick r:id="rId16"/>
            <a:extLst>
              <a:ext uri="{FF2B5EF4-FFF2-40B4-BE49-F238E27FC236}">
                <a16:creationId xmlns:a16="http://schemas.microsoft.com/office/drawing/2014/main" id="{50D77134-1206-824B-82B7-5F60A9FD0F17}"/>
              </a:ext>
            </a:extLst>
          </p:cNvPr>
          <p:cNvPicPr>
            <a:picLocks noChangeAspect="1" noChangeArrowheads="1"/>
          </p:cNvPicPr>
          <p:nvPr userDrawn="1"/>
        </p:nvPicPr>
        <p:blipFill rotWithShape="1">
          <a:blip r:embed="rId17" cstate="print">
            <a:grayscl/>
            <a:extLst>
              <a:ext uri="{BEBA8EAE-BF5A-486C-A8C5-ECC9F3942E4B}">
                <a14:imgProps xmlns:a14="http://schemas.microsoft.com/office/drawing/2010/main">
                  <a14:imgLayer r:embed="rId18">
                    <a14:imgEffect>
                      <a14:brightnessContrast bright="40000" contrast="40000"/>
                    </a14:imgEffect>
                  </a14:imgLayer>
                </a14:imgProps>
              </a:ext>
              <a:ext uri="{28A0092B-C50C-407E-A947-70E740481C1C}">
                <a14:useLocalDpi xmlns:a14="http://schemas.microsoft.com/office/drawing/2010/main" val="0"/>
              </a:ext>
            </a:extLst>
          </a:blip>
          <a:srcRect l="7708" t="3031" r="8742" b="7720"/>
          <a:stretch/>
        </p:blipFill>
        <p:spPr bwMode="auto">
          <a:xfrm>
            <a:off x="11215854" y="6590564"/>
            <a:ext cx="154082" cy="164592"/>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a:extLst>
              <a:ext uri="{FF2B5EF4-FFF2-40B4-BE49-F238E27FC236}">
                <a16:creationId xmlns:a16="http://schemas.microsoft.com/office/drawing/2014/main" id="{C1BC4DAE-D695-4420-A09D-C8F6E03B9779}"/>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51496" y="6405894"/>
            <a:ext cx="152400" cy="330200"/>
          </a:xfrm>
          <a:prstGeom prst="rect">
            <a:avLst/>
          </a:prstGeom>
        </p:spPr>
      </p:pic>
    </p:spTree>
    <p:extLst>
      <p:ext uri="{BB962C8B-B14F-4D97-AF65-F5344CB8AC3E}">
        <p14:creationId xmlns:p14="http://schemas.microsoft.com/office/powerpoint/2010/main" val="409161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Slide">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
            </p:custDataLst>
            <p:extLst>
              <p:ext uri="{D42A27DB-BD31-4B8C-83A1-F6EECF244321}">
                <p14:modId xmlns:p14="http://schemas.microsoft.com/office/powerpoint/2010/main" val="567097038"/>
              </p:ext>
            </p:ext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3" imgW="383" imgH="384" progId="TCLayout.ActiveDocument.1">
                  <p:embed/>
                </p:oleObj>
              </mc:Choice>
              <mc:Fallback>
                <p:oleObj name="think-cell Slide" r:id="rId3" imgW="383" imgH="384" progId="TCLayout.ActiveDocument.1">
                  <p:embed/>
                  <p:pic>
                    <p:nvPicPr>
                      <p:cNvPr id="6" name="Object 5" hidden="1"/>
                      <p:cNvPicPr/>
                      <p:nvPr/>
                    </p:nvPicPr>
                    <p:blipFill>
                      <a:blip r:embed="rId4"/>
                      <a:stretch>
                        <a:fillRect/>
                      </a:stretch>
                    </p:blipFill>
                    <p:spPr>
                      <a:xfrm>
                        <a:off x="2119" y="1593"/>
                        <a:ext cx="2116" cy="1587"/>
                      </a:xfrm>
                      <a:prstGeom prst="rect">
                        <a:avLst/>
                      </a:prstGeom>
                    </p:spPr>
                  </p:pic>
                </p:oleObj>
              </mc:Fallback>
            </mc:AlternateContent>
          </a:graphicData>
        </a:graphic>
      </p:graphicFrame>
      <p:sp>
        <p:nvSpPr>
          <p:cNvPr id="5" name="Slide Number Placeholder 5"/>
          <p:cNvSpPr txBox="1">
            <a:spLocks/>
          </p:cNvSpPr>
          <p:nvPr userDrawn="1"/>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29561F6A-E2B6-43F1-8866-24E01C368EF0}" type="slidenum">
              <a:rPr lang="en-US" sz="900" smtClean="0">
                <a:solidFill>
                  <a:schemeClr val="accent1"/>
                </a:solidFill>
              </a:rPr>
              <a:pPr algn="ctr"/>
              <a:t>‹#›</a:t>
            </a:fld>
            <a:endParaRPr lang="en-US" sz="900">
              <a:solidFill>
                <a:schemeClr val="accent1"/>
              </a:solidFill>
            </a:endParaRPr>
          </a:p>
        </p:txBody>
      </p:sp>
      <p:pic>
        <p:nvPicPr>
          <p:cNvPr id="7" name="Graphic 6">
            <a:extLst>
              <a:ext uri="{FF2B5EF4-FFF2-40B4-BE49-F238E27FC236}">
                <a16:creationId xmlns:a16="http://schemas.microsoft.com/office/drawing/2014/main" id="{5DD8CBB5-720A-4D3E-9302-3581E36DBE0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1496" y="6405894"/>
            <a:ext cx="152400" cy="330200"/>
          </a:xfrm>
          <a:prstGeom prst="rect">
            <a:avLst/>
          </a:prstGeom>
        </p:spPr>
      </p:pic>
      <p:sp>
        <p:nvSpPr>
          <p:cNvPr id="8" name="Isosceles Triangle 7">
            <a:extLst>
              <a:ext uri="{FF2B5EF4-FFF2-40B4-BE49-F238E27FC236}">
                <a16:creationId xmlns:a16="http://schemas.microsoft.com/office/drawing/2014/main" id="{DD36AA67-2249-4498-A83A-109C81843B94}"/>
              </a:ext>
            </a:extLst>
          </p:cNvPr>
          <p:cNvSpPr/>
          <p:nvPr userDrawn="1"/>
        </p:nvSpPr>
        <p:spPr>
          <a:xfrm rot="5400000">
            <a:off x="-526920" y="526918"/>
            <a:ext cx="1203355" cy="149527"/>
          </a:xfrm>
          <a:prstGeom prst="triangle">
            <a:avLst>
              <a:gd name="adj" fmla="val 84814"/>
            </a:avLst>
          </a:prstGeom>
          <a:gradFill flip="none" rotWithShape="1">
            <a:gsLst>
              <a:gs pos="0">
                <a:schemeClr val="accent3">
                  <a:lumMod val="75000"/>
                </a:schemeClr>
              </a:gs>
              <a:gs pos="21000">
                <a:srgbClr val="4F74A0"/>
              </a:gs>
              <a:gs pos="100000">
                <a:srgbClr val="A0C1D6"/>
              </a:gs>
            </a:gsLst>
            <a:lin ang="12000000" scaled="0"/>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551768121"/>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824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ags" Target="../tags/tag11.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1.emf"/><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oleObject" Target="../embeddings/oleObject10.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1"/>
            </p:custDataLst>
            <p:extLst>
              <p:ext uri="{D42A27DB-BD31-4B8C-83A1-F6EECF244321}">
                <p14:modId xmlns:p14="http://schemas.microsoft.com/office/powerpoint/2010/main" val="2776317053"/>
              </p:ext>
            </p:extLst>
          </p:nvPr>
        </p:nvGraphicFramePr>
        <p:xfrm>
          <a:off x="2119" y="1593"/>
          <a:ext cx="2116" cy="1587"/>
        </p:xfrm>
        <a:graphic>
          <a:graphicData uri="http://schemas.openxmlformats.org/presentationml/2006/ole">
            <mc:AlternateContent xmlns:mc="http://schemas.openxmlformats.org/markup-compatibility/2006">
              <mc:Choice xmlns:v="urn:schemas-microsoft-com:vml" Requires="v">
                <p:oleObj name="think-cell Slide" r:id="rId12" imgW="383" imgH="384" progId="TCLayout.ActiveDocument.1">
                  <p:embed/>
                </p:oleObj>
              </mc:Choice>
              <mc:Fallback>
                <p:oleObj name="think-cell Slide" r:id="rId12" imgW="383" imgH="384" progId="TCLayout.ActiveDocument.1">
                  <p:embed/>
                  <p:pic>
                    <p:nvPicPr>
                      <p:cNvPr id="6" name="Object 5" hidden="1"/>
                      <p:cNvPicPr/>
                      <p:nvPr/>
                    </p:nvPicPr>
                    <p:blipFill>
                      <a:blip r:embed="rId13"/>
                      <a:stretch>
                        <a:fillRect/>
                      </a:stretch>
                    </p:blipFill>
                    <p:spPr>
                      <a:xfrm>
                        <a:off x="2119" y="1593"/>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609600" y="104415"/>
            <a:ext cx="10972800" cy="906738"/>
          </a:xfrm>
          <a:prstGeom prst="rect">
            <a:avLst/>
          </a:prstGeom>
          <a:noFill/>
        </p:spPr>
        <p:txBody>
          <a:bodyPr vert="horz" lIns="91440" tIns="45720" rIns="91440" bIns="45720" rtlCol="0" anchor="ctr">
            <a:noAutofit/>
          </a:bodyPr>
          <a:lstStyle/>
          <a:p>
            <a:r>
              <a:rPr lang="en-US"/>
              <a:t>Title Line 1</a:t>
            </a:r>
            <a:br>
              <a:rPr lang="en-US"/>
            </a:br>
            <a:r>
              <a:rPr lang="en-US"/>
              <a:t>Title Line Continued</a:t>
            </a:r>
          </a:p>
        </p:txBody>
      </p:sp>
      <p:sp>
        <p:nvSpPr>
          <p:cNvPr id="3" name="Text Placeholder 2"/>
          <p:cNvSpPr>
            <a:spLocks noGrp="1"/>
          </p:cNvSpPr>
          <p:nvPr>
            <p:ph type="body" idx="1"/>
          </p:nvPr>
        </p:nvSpPr>
        <p:spPr>
          <a:xfrm>
            <a:off x="609600" y="1285336"/>
            <a:ext cx="10972800" cy="5063706"/>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3007089"/>
      </p:ext>
    </p:extLst>
  </p:cSld>
  <p:clrMap bg1="lt1" tx1="dk1" bg2="lt2" tx2="dk2" accent1="accent1" accent2="accent2" accent3="accent3" accent4="accent4" accent5="accent5" accent6="accent6" hlink="hlink" folHlink="folHlink"/>
  <p:sldLayoutIdLst>
    <p:sldLayoutId id="2147483881" r:id="rId1"/>
    <p:sldLayoutId id="2147483875" r:id="rId2"/>
    <p:sldLayoutId id="2147483876" r:id="rId3"/>
    <p:sldLayoutId id="2147483877" r:id="rId4"/>
    <p:sldLayoutId id="2147483878" r:id="rId5"/>
    <p:sldLayoutId id="2147483879" r:id="rId6"/>
    <p:sldLayoutId id="2147483880" r:id="rId7"/>
    <p:sldLayoutId id="2147483894" r:id="rId8"/>
    <p:sldLayoutId id="2147483895" r:id="rId9"/>
  </p:sldLayoutIdLst>
  <p:hf hdr="0" ftr="0" dt="0"/>
  <p:txStyles>
    <p:titleStyle>
      <a:lvl1pPr algn="l" defTabSz="914400" rtl="0" eaLnBrk="1" latinLnBrk="0" hangingPunct="1">
        <a:spcBef>
          <a:spcPct val="0"/>
        </a:spcBef>
        <a:buNone/>
        <a:defRPr sz="2600" b="0" kern="1200" spc="120" baseline="0">
          <a:solidFill>
            <a:schemeClr val="accent1"/>
          </a:solidFill>
          <a:latin typeface="+mn-lt"/>
          <a:ea typeface="+mj-ea"/>
          <a:cs typeface="Tahoma" pitchFamily="34" charset="0"/>
        </a:defRPr>
      </a:lvl1pPr>
    </p:titleStyle>
    <p:bodyStyle>
      <a:lvl1pPr marL="233363" indent="-230188" algn="l" defTabSz="914400" rtl="0" eaLnBrk="1" latinLnBrk="0" hangingPunct="1">
        <a:spcBef>
          <a:spcPts val="600"/>
        </a:spcBef>
        <a:buClr>
          <a:schemeClr val="bg2">
            <a:lumMod val="50000"/>
          </a:schemeClr>
        </a:buClr>
        <a:buFont typeface="Arial" panose="020B0604020202020204" pitchFamily="34" charset="0"/>
        <a:buChar char="•"/>
        <a:defRPr sz="1800" kern="1200">
          <a:solidFill>
            <a:schemeClr val="tx1"/>
          </a:solidFill>
          <a:latin typeface="+mn-lt"/>
          <a:ea typeface="+mn-ea"/>
          <a:cs typeface="Tahoma" pitchFamily="34" charset="0"/>
        </a:defRPr>
      </a:lvl1pPr>
      <a:lvl2pPr marL="517525" indent="-225425" algn="l" defTabSz="914400" rtl="0" eaLnBrk="1" latinLnBrk="0" hangingPunct="1">
        <a:spcBef>
          <a:spcPts val="600"/>
        </a:spcBef>
        <a:buClr>
          <a:schemeClr val="bg2">
            <a:lumMod val="50000"/>
          </a:schemeClr>
        </a:buClr>
        <a:buFont typeface="Courier New" pitchFamily="49" charset="0"/>
        <a:buChar char="­"/>
        <a:defRPr sz="1600" kern="1200">
          <a:solidFill>
            <a:schemeClr val="accent3"/>
          </a:solidFill>
          <a:latin typeface="+mn-lt"/>
          <a:ea typeface="+mn-ea"/>
          <a:cs typeface="Tahoma" pitchFamily="34" charset="0"/>
        </a:defRPr>
      </a:lvl2pPr>
      <a:lvl3pPr marL="741363" indent="-169863" algn="l" defTabSz="914400" rtl="0" eaLnBrk="1" latinLnBrk="0" hangingPunct="1">
        <a:spcBef>
          <a:spcPts val="600"/>
        </a:spcBef>
        <a:buClr>
          <a:schemeClr val="bg2">
            <a:lumMod val="50000"/>
          </a:schemeClr>
        </a:buClr>
        <a:buFont typeface="Arial" panose="020B0604020202020204" pitchFamily="34" charset="0"/>
        <a:buChar char="•"/>
        <a:defRPr sz="1400" kern="1200">
          <a:solidFill>
            <a:schemeClr val="tx2">
              <a:lumMod val="75000"/>
              <a:lumOff val="25000"/>
            </a:schemeClr>
          </a:solidFill>
          <a:latin typeface="+mn-lt"/>
          <a:ea typeface="+mn-ea"/>
          <a:cs typeface="Tahoma" pitchFamily="34" charset="0"/>
        </a:defRPr>
      </a:lvl3pPr>
      <a:lvl4pPr marL="1027113" indent="-173038" algn="l" defTabSz="914400" rtl="0" eaLnBrk="1" latinLnBrk="0" hangingPunct="1">
        <a:spcBef>
          <a:spcPts val="600"/>
        </a:spcBef>
        <a:buClr>
          <a:schemeClr val="bg2">
            <a:lumMod val="50000"/>
          </a:schemeClr>
        </a:buClr>
        <a:buFont typeface="Arial" pitchFamily="34" charset="0"/>
        <a:buChar char="–"/>
        <a:defRPr sz="1200" kern="1200">
          <a:solidFill>
            <a:schemeClr val="tx2">
              <a:lumMod val="75000"/>
              <a:lumOff val="25000"/>
            </a:schemeClr>
          </a:solidFill>
          <a:latin typeface="+mn-lt"/>
          <a:ea typeface="+mn-ea"/>
          <a:cs typeface="Tahoma" pitchFamily="34" charset="0"/>
        </a:defRPr>
      </a:lvl4pPr>
      <a:lvl5pPr marL="1258888" indent="-169863" algn="l" defTabSz="914400" rtl="0" eaLnBrk="1" latinLnBrk="0" hangingPunct="1">
        <a:spcBef>
          <a:spcPts val="600"/>
        </a:spcBef>
        <a:buClr>
          <a:schemeClr val="bg2">
            <a:lumMod val="50000"/>
          </a:schemeClr>
        </a:buClr>
        <a:buFont typeface="Arial" panose="020B0604020202020204" pitchFamily="34" charset="0"/>
        <a:buChar char="•"/>
        <a:defRPr sz="1000" kern="1200">
          <a:solidFill>
            <a:schemeClr val="tx2">
              <a:lumMod val="75000"/>
              <a:lumOff val="25000"/>
            </a:schemeClr>
          </a:solidFill>
          <a:latin typeface="+mn-lt"/>
          <a:ea typeface="+mn-ea"/>
          <a:cs typeface="Tahom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FB6A7E5-FB54-31E4-1877-749B6D81CC3E}"/>
              </a:ext>
            </a:extLst>
          </p:cNvPr>
          <p:cNvGraphicFramePr>
            <a:graphicFrameLocks noChangeAspect="1"/>
          </p:cNvGraphicFramePr>
          <p:nvPr userDrawn="1">
            <p:custDataLst>
              <p:tags r:id="rId13"/>
            </p:custDataLst>
            <p:extLst>
              <p:ext uri="{D42A27DB-BD31-4B8C-83A1-F6EECF244321}">
                <p14:modId xmlns:p14="http://schemas.microsoft.com/office/powerpoint/2010/main" val="273580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07" imgH="307" progId="TCLayout.ActiveDocument.1">
                  <p:embed/>
                </p:oleObj>
              </mc:Choice>
              <mc:Fallback>
                <p:oleObj name="think-cell Slide" r:id="rId14" imgW="307" imgH="307" progId="TCLayout.ActiveDocument.1">
                  <p:embed/>
                  <p:pic>
                    <p:nvPicPr>
                      <p:cNvPr id="8" name="Object 7" hidden="1">
                        <a:extLst>
                          <a:ext uri="{FF2B5EF4-FFF2-40B4-BE49-F238E27FC236}">
                            <a16:creationId xmlns:a16="http://schemas.microsoft.com/office/drawing/2014/main" id="{5FB6A7E5-FB54-31E4-1877-749B6D81CC3E}"/>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B6CB6-9B53-4547-B30F-D55E900DD873}" type="datetimeFigureOut">
              <a:rPr lang="en-US" smtClean="0"/>
              <a:t>6/10/2022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850DEB-23B0-7441-9B7D-B2F24176D451}" type="slidenum">
              <a:rPr lang="en-US" smtClean="0"/>
              <a:t>‹#›</a:t>
            </a:fld>
            <a:endParaRPr lang="en-US"/>
          </a:p>
        </p:txBody>
      </p:sp>
    </p:spTree>
    <p:extLst>
      <p:ext uri="{BB962C8B-B14F-4D97-AF65-F5344CB8AC3E}">
        <p14:creationId xmlns:p14="http://schemas.microsoft.com/office/powerpoint/2010/main" val="2055167442"/>
      </p:ext>
    </p:extLst>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oleObject" Target="../embeddings/oleObject11.bin"/><Relationship Id="rId7" Type="http://schemas.openxmlformats.org/officeDocument/2006/relationships/image" Target="../media/image14.png"/><Relationship Id="rId12" Type="http://schemas.openxmlformats.org/officeDocument/2006/relationships/image" Target="../media/image18.svg"/><Relationship Id="rId2" Type="http://schemas.openxmlformats.org/officeDocument/2006/relationships/slideLayout" Target="../slideLayouts/slideLayout2.xml"/><Relationship Id="rId1" Type="http://schemas.openxmlformats.org/officeDocument/2006/relationships/tags" Target="../tags/tag12.xml"/><Relationship Id="rId6" Type="http://schemas.microsoft.com/office/2007/relationships/hdphoto" Target="../media/hdphoto4.wdp"/><Relationship Id="rId11" Type="http://schemas.openxmlformats.org/officeDocument/2006/relationships/image" Target="../media/image17.png"/><Relationship Id="rId5" Type="http://schemas.openxmlformats.org/officeDocument/2006/relationships/image" Target="../media/image13.png"/><Relationship Id="rId10" Type="http://schemas.openxmlformats.org/officeDocument/2006/relationships/image" Target="../media/image16.svg"/><Relationship Id="rId4" Type="http://schemas.openxmlformats.org/officeDocument/2006/relationships/image" Target="../media/image1.emf"/><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3.xml"/><Relationship Id="rId6" Type="http://schemas.microsoft.com/office/2007/relationships/hdphoto" Target="../media/hdphoto6.wdp"/><Relationship Id="rId5" Type="http://schemas.openxmlformats.org/officeDocument/2006/relationships/image" Target="../media/image19.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8" Type="http://schemas.openxmlformats.org/officeDocument/2006/relationships/chart" Target="../charts/chart2.xml"/><Relationship Id="rId13" Type="http://schemas.openxmlformats.org/officeDocument/2006/relationships/image" Target="../media/image21.png"/><Relationship Id="rId18" Type="http://schemas.openxmlformats.org/officeDocument/2006/relationships/image" Target="../media/image25.svg"/><Relationship Id="rId3" Type="http://schemas.openxmlformats.org/officeDocument/2006/relationships/oleObject" Target="../embeddings/oleObject13.bin"/><Relationship Id="rId7" Type="http://schemas.openxmlformats.org/officeDocument/2006/relationships/chart" Target="../charts/chart1.xml"/><Relationship Id="rId12" Type="http://schemas.microsoft.com/office/2007/relationships/hdphoto" Target="../media/hdphoto5.wdp"/><Relationship Id="rId17" Type="http://schemas.openxmlformats.org/officeDocument/2006/relationships/image" Target="../media/image24.png"/><Relationship Id="rId2" Type="http://schemas.openxmlformats.org/officeDocument/2006/relationships/slideLayout" Target="../slideLayouts/slideLayout2.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tags" Target="../tags/tag14.xml"/><Relationship Id="rId6" Type="http://schemas.microsoft.com/office/2007/relationships/hdphoto" Target="../media/hdphoto7.wdp"/><Relationship Id="rId11" Type="http://schemas.openxmlformats.org/officeDocument/2006/relationships/image" Target="../media/image14.png"/><Relationship Id="rId5" Type="http://schemas.openxmlformats.org/officeDocument/2006/relationships/image" Target="../media/image20.png"/><Relationship Id="rId15" Type="http://schemas.openxmlformats.org/officeDocument/2006/relationships/image" Target="../media/image22.png"/><Relationship Id="rId10" Type="http://schemas.openxmlformats.org/officeDocument/2006/relationships/chart" Target="../charts/chart4.xml"/><Relationship Id="rId19" Type="http://schemas.openxmlformats.org/officeDocument/2006/relationships/image" Target="../media/image26.png"/><Relationship Id="rId4" Type="http://schemas.openxmlformats.org/officeDocument/2006/relationships/image" Target="../media/image1.emf"/><Relationship Id="rId9" Type="http://schemas.openxmlformats.org/officeDocument/2006/relationships/chart" Target="../charts/chart3.xml"/><Relationship Id="rId14" Type="http://schemas.microsoft.com/office/2007/relationships/hdphoto" Target="../media/hdphoto8.wdp"/></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tags" Target="../tags/tag16.xml"/><Relationship Id="rId6" Type="http://schemas.microsoft.com/office/2007/relationships/hdphoto" Target="../media/hdphoto5.wdp"/><Relationship Id="rId5" Type="http://schemas.openxmlformats.org/officeDocument/2006/relationships/image" Target="../media/image14.png"/><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chart" Target="../charts/chart5.xml"/><Relationship Id="rId1" Type="http://schemas.openxmlformats.org/officeDocument/2006/relationships/slideLayout" Target="../slideLayouts/slideLayout2.xml"/><Relationship Id="rId4" Type="http://schemas.microsoft.com/office/2007/relationships/hdphoto" Target="../media/hdphoto8.wd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image" Target="../media/image4.svg"/><Relationship Id="rId2" Type="http://schemas.openxmlformats.org/officeDocument/2006/relationships/slideLayout" Target="../slideLayouts/slideLayout9.xml"/><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image" Target="../media/image29.jpeg"/><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D7105-D48E-9311-42DD-20ED4D24CD71}"/>
              </a:ext>
            </a:extLst>
          </p:cNvPr>
          <p:cNvSpPr>
            <a:spLocks noGrp="1"/>
          </p:cNvSpPr>
          <p:nvPr>
            <p:ph type="ctrTitle"/>
          </p:nvPr>
        </p:nvSpPr>
        <p:spPr/>
        <p:txBody>
          <a:bodyPr/>
          <a:lstStyle/>
          <a:p>
            <a:r>
              <a:rPr lang="en-IN"/>
              <a:t>TRILYTICS Case Study</a:t>
            </a:r>
          </a:p>
        </p:txBody>
      </p:sp>
      <p:pic>
        <p:nvPicPr>
          <p:cNvPr id="6" name="Picture 5">
            <a:extLst>
              <a:ext uri="{FF2B5EF4-FFF2-40B4-BE49-F238E27FC236}">
                <a16:creationId xmlns:a16="http://schemas.microsoft.com/office/drawing/2014/main" id="{444D2DEB-C4E7-DA2B-82D7-13ABD1E71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3177737"/>
            <a:ext cx="2906590" cy="726648"/>
          </a:xfrm>
          <a:prstGeom prst="rect">
            <a:avLst/>
          </a:prstGeom>
        </p:spPr>
      </p:pic>
    </p:spTree>
    <p:extLst>
      <p:ext uri="{BB962C8B-B14F-4D97-AF65-F5344CB8AC3E}">
        <p14:creationId xmlns:p14="http://schemas.microsoft.com/office/powerpoint/2010/main" val="1874908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E9FFD8DA-2BF1-5B1B-DC25-C34A4896F0AC}"/>
              </a:ext>
            </a:extLst>
          </p:cNvPr>
          <p:cNvGraphicFramePr>
            <a:graphicFrameLocks noChangeAspect="1"/>
          </p:cNvGraphicFramePr>
          <p:nvPr>
            <p:custDataLst>
              <p:tags r:id="rId1"/>
            </p:custDataLst>
            <p:extLst>
              <p:ext uri="{D42A27DB-BD31-4B8C-83A1-F6EECF244321}">
                <p14:modId xmlns:p14="http://schemas.microsoft.com/office/powerpoint/2010/main" val="28164682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7" imgH="307" progId="TCLayout.ActiveDocument.1">
                  <p:embed/>
                </p:oleObj>
              </mc:Choice>
              <mc:Fallback>
                <p:oleObj name="think-cell Slide" r:id="rId3" imgW="307" imgH="307" progId="TCLayout.ActiveDocument.1">
                  <p:embed/>
                  <p:pic>
                    <p:nvPicPr>
                      <p:cNvPr id="14" name="Object 13" hidden="1">
                        <a:extLst>
                          <a:ext uri="{FF2B5EF4-FFF2-40B4-BE49-F238E27FC236}">
                            <a16:creationId xmlns:a16="http://schemas.microsoft.com/office/drawing/2014/main" id="{E9FFD8DA-2BF1-5B1B-DC25-C34A4896F0A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10" name="Group 9">
            <a:extLst>
              <a:ext uri="{FF2B5EF4-FFF2-40B4-BE49-F238E27FC236}">
                <a16:creationId xmlns:a16="http://schemas.microsoft.com/office/drawing/2014/main" id="{FFFDBC4B-A0E9-D8A8-E893-39FF79890E28}"/>
              </a:ext>
            </a:extLst>
          </p:cNvPr>
          <p:cNvGrpSpPr/>
          <p:nvPr/>
        </p:nvGrpSpPr>
        <p:grpSpPr>
          <a:xfrm>
            <a:off x="2631611" y="1008527"/>
            <a:ext cx="1148808" cy="1148808"/>
            <a:chOff x="1931045" y="1111169"/>
            <a:chExt cx="914400" cy="914400"/>
          </a:xfrm>
        </p:grpSpPr>
        <p:pic>
          <p:nvPicPr>
            <p:cNvPr id="26" name="Picture 25">
              <a:extLst>
                <a:ext uri="{FF2B5EF4-FFF2-40B4-BE49-F238E27FC236}">
                  <a16:creationId xmlns:a16="http://schemas.microsoft.com/office/drawing/2014/main" id="{F5308448-A69D-E7EB-75A1-4708F8A1AB96}"/>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079" r="18921"/>
            <a:stretch/>
          </p:blipFill>
          <p:spPr>
            <a:xfrm>
              <a:off x="1931045" y="1111169"/>
              <a:ext cx="914400" cy="914400"/>
            </a:xfrm>
            <a:prstGeom prst="ellipse">
              <a:avLst/>
            </a:prstGeom>
            <a:effectLst>
              <a:outerShdw blurRad="63500" algn="ctr" rotWithShape="0">
                <a:prstClr val="black">
                  <a:alpha val="40000"/>
                </a:prstClr>
              </a:outerShdw>
            </a:effectLst>
          </p:spPr>
        </p:pic>
        <p:sp>
          <p:nvSpPr>
            <p:cNvPr id="27" name="Rectangle: Top Corners Rounded 26">
              <a:extLst>
                <a:ext uri="{FF2B5EF4-FFF2-40B4-BE49-F238E27FC236}">
                  <a16:creationId xmlns:a16="http://schemas.microsoft.com/office/drawing/2014/main" id="{13FD5C6F-95D3-BC13-8090-10C35C218E64}"/>
                </a:ext>
              </a:extLst>
            </p:cNvPr>
            <p:cNvSpPr/>
            <p:nvPr/>
          </p:nvSpPr>
          <p:spPr>
            <a:xfrm>
              <a:off x="1931045" y="1111169"/>
              <a:ext cx="914400" cy="914400"/>
            </a:xfrm>
            <a:prstGeom prst="ellipse">
              <a:avLst/>
            </a:prstGeom>
            <a:solidFill>
              <a:schemeClr val="accent1">
                <a:alpha val="76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grpSp>
      <p:pic>
        <p:nvPicPr>
          <p:cNvPr id="54" name="Picture 53">
            <a:extLst>
              <a:ext uri="{FF2B5EF4-FFF2-40B4-BE49-F238E27FC236}">
                <a16:creationId xmlns:a16="http://schemas.microsoft.com/office/drawing/2014/main" id="{E72A3C9D-60D6-9D0B-B9A4-9FB8AA09C009}"/>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079" r="18921"/>
          <a:stretch/>
        </p:blipFill>
        <p:spPr>
          <a:xfrm>
            <a:off x="8411584" y="1008527"/>
            <a:ext cx="1148808" cy="1148808"/>
          </a:xfrm>
          <a:prstGeom prst="ellipse">
            <a:avLst/>
          </a:prstGeom>
          <a:effectLst>
            <a:outerShdw blurRad="63500" algn="ctr" rotWithShape="0">
              <a:prstClr val="black">
                <a:alpha val="40000"/>
              </a:prstClr>
            </a:outerShdw>
          </a:effectLst>
        </p:spPr>
      </p:pic>
      <p:sp>
        <p:nvSpPr>
          <p:cNvPr id="55" name="Rectangle: Top Corners Rounded 26">
            <a:extLst>
              <a:ext uri="{FF2B5EF4-FFF2-40B4-BE49-F238E27FC236}">
                <a16:creationId xmlns:a16="http://schemas.microsoft.com/office/drawing/2014/main" id="{6CF78B13-B94B-90D5-7F5D-72DCDF11C92A}"/>
              </a:ext>
            </a:extLst>
          </p:cNvPr>
          <p:cNvSpPr/>
          <p:nvPr/>
        </p:nvSpPr>
        <p:spPr>
          <a:xfrm>
            <a:off x="8411584" y="1008527"/>
            <a:ext cx="1148808" cy="1148808"/>
          </a:xfrm>
          <a:prstGeom prst="ellipse">
            <a:avLst/>
          </a:prstGeom>
          <a:solidFill>
            <a:schemeClr val="accent2">
              <a:alpha val="76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2" name="Title 1">
            <a:extLst>
              <a:ext uri="{FF2B5EF4-FFF2-40B4-BE49-F238E27FC236}">
                <a16:creationId xmlns:a16="http://schemas.microsoft.com/office/drawing/2014/main" id="{77FB3A1B-1319-40A0-82A6-8AF577AEA11B}"/>
              </a:ext>
            </a:extLst>
          </p:cNvPr>
          <p:cNvSpPr>
            <a:spLocks noGrp="1"/>
          </p:cNvSpPr>
          <p:nvPr>
            <p:ph type="title"/>
          </p:nvPr>
        </p:nvSpPr>
        <p:spPr/>
        <p:txBody>
          <a:bodyPr vert="horz"/>
          <a:lstStyle/>
          <a:p>
            <a:r>
              <a:rPr lang="en-US"/>
              <a:t>Client Overview and Situation</a:t>
            </a:r>
          </a:p>
        </p:txBody>
      </p:sp>
      <p:sp>
        <p:nvSpPr>
          <p:cNvPr id="7" name="Text Placeholder 6">
            <a:extLst>
              <a:ext uri="{FF2B5EF4-FFF2-40B4-BE49-F238E27FC236}">
                <a16:creationId xmlns:a16="http://schemas.microsoft.com/office/drawing/2014/main" id="{33913DB6-6CFE-7075-E479-0D7AEB62FE8F}"/>
              </a:ext>
            </a:extLst>
          </p:cNvPr>
          <p:cNvSpPr>
            <a:spLocks noGrp="1"/>
          </p:cNvSpPr>
          <p:nvPr>
            <p:ph type="body" sz="quarter" idx="14"/>
          </p:nvPr>
        </p:nvSpPr>
        <p:spPr/>
        <p:txBody>
          <a:bodyPr/>
          <a:lstStyle/>
          <a:p>
            <a:r>
              <a:rPr lang="en-US"/>
              <a:t>1 </a:t>
            </a:r>
            <a:r>
              <a:rPr lang="en-US" b="1"/>
              <a:t>Acute treatments </a:t>
            </a:r>
            <a:r>
              <a:rPr lang="en-US"/>
              <a:t>are taken after onset of pain and provide immediate relief to it whereas preventive treatment needs to be taken at regular intervals (for e.g., once daily) to avoid migraine attacks</a:t>
            </a:r>
          </a:p>
          <a:p>
            <a:r>
              <a:rPr lang="en-US"/>
              <a:t>2 </a:t>
            </a:r>
            <a:r>
              <a:rPr lang="en-US" b="1"/>
              <a:t>Episodic Migraine </a:t>
            </a:r>
            <a:r>
              <a:rPr lang="en-US"/>
              <a:t>(EM) is characterized by headaches that occur fewer than 15 days per months; while chronic migraine (CM) is characterized by 15 or more headache days per month</a:t>
            </a:r>
          </a:p>
          <a:p>
            <a:r>
              <a:rPr lang="en-US"/>
              <a:t>Note: The company and product names are hypothetical and the product profile has been blinded</a:t>
            </a:r>
          </a:p>
          <a:p>
            <a:endParaRPr lang="en-US"/>
          </a:p>
        </p:txBody>
      </p:sp>
      <p:sp>
        <p:nvSpPr>
          <p:cNvPr id="19" name="Rectangle: Top Corners Rounded 18">
            <a:extLst>
              <a:ext uri="{FF2B5EF4-FFF2-40B4-BE49-F238E27FC236}">
                <a16:creationId xmlns:a16="http://schemas.microsoft.com/office/drawing/2014/main" id="{178C210F-499F-1AFE-7E0D-E5B56A0127E6}"/>
              </a:ext>
            </a:extLst>
          </p:cNvPr>
          <p:cNvSpPr/>
          <p:nvPr/>
        </p:nvSpPr>
        <p:spPr>
          <a:xfrm rot="10800000">
            <a:off x="609599" y="2007688"/>
            <a:ext cx="5192825" cy="3789035"/>
          </a:xfrm>
          <a:prstGeom prst="round2SameRect">
            <a:avLst>
              <a:gd name="adj1" fmla="val 6399"/>
              <a:gd name="adj2" fmla="val 0"/>
            </a:avLst>
          </a:prstGeom>
          <a:solidFill>
            <a:schemeClr val="bg1"/>
          </a:solidFill>
          <a:ln w="12700">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DF9DEFB-C108-FC4F-401D-7A3FBBE9A741}"/>
              </a:ext>
            </a:extLst>
          </p:cNvPr>
          <p:cNvSpPr/>
          <p:nvPr/>
        </p:nvSpPr>
        <p:spPr>
          <a:xfrm>
            <a:off x="743352" y="2192981"/>
            <a:ext cx="4923901" cy="2877711"/>
          </a:xfrm>
          <a:prstGeom prst="rect">
            <a:avLst/>
          </a:prstGeom>
          <a:noFill/>
          <a:ln w="25400" cap="flat" cmpd="sng" algn="ctr">
            <a:noFill/>
            <a:prstDash val="solid"/>
          </a:ln>
          <a:effectLst/>
        </p:spPr>
        <p:txBody>
          <a:bodyPr wrap="square" lIns="0" tIns="0" rIns="0" bIns="0" rtlCol="0" anchor="t">
            <a:spAutoFit/>
          </a:bodyPr>
          <a:lstStyle/>
          <a:p>
            <a:pPr marL="177800" indent="-177800">
              <a:spcBef>
                <a:spcPts val="1000"/>
              </a:spcBef>
              <a:spcAft>
                <a:spcPts val="500"/>
              </a:spcAft>
              <a:buClr>
                <a:schemeClr val="bg2">
                  <a:lumMod val="50000"/>
                </a:schemeClr>
              </a:buClr>
              <a:buFont typeface="Arial" panose="020B0604020202020204" pitchFamily="34" charset="0"/>
              <a:buChar char="•"/>
              <a:defRPr/>
            </a:pPr>
            <a:r>
              <a:rPr lang="en-US" kern="0" err="1">
                <a:latin typeface="Calibri"/>
              </a:rPr>
              <a:t>PharmaSpace</a:t>
            </a:r>
            <a:r>
              <a:rPr lang="en-US" kern="0">
                <a:latin typeface="Calibri"/>
              </a:rPr>
              <a:t> is a large, well established multinational pharmaceutical company based out of New Jersey, United States </a:t>
            </a:r>
          </a:p>
          <a:p>
            <a:pPr marL="177800" indent="-177800">
              <a:spcBef>
                <a:spcPts val="1000"/>
              </a:spcBef>
              <a:spcAft>
                <a:spcPts val="500"/>
              </a:spcAft>
              <a:buClr>
                <a:schemeClr val="bg2">
                  <a:lumMod val="50000"/>
                </a:schemeClr>
              </a:buClr>
              <a:buFont typeface="Arial" panose="020B0604020202020204" pitchFamily="34" charset="0"/>
              <a:buChar char="•"/>
              <a:defRPr/>
            </a:pPr>
            <a:r>
              <a:rPr lang="en-US" kern="0">
                <a:latin typeface="Calibri"/>
              </a:rPr>
              <a:t>It</a:t>
            </a:r>
            <a:r>
              <a:rPr lang="en-US" b="1" kern="0">
                <a:latin typeface="Calibri"/>
              </a:rPr>
              <a:t> </a:t>
            </a:r>
            <a:r>
              <a:rPr lang="en-US" kern="0">
                <a:latin typeface="Calibri"/>
              </a:rPr>
              <a:t>has a wide range of products in the neurology space for the treatment of Seizers, Alzheimer’s and Parkinson’s</a:t>
            </a:r>
          </a:p>
          <a:p>
            <a:pPr marL="177800" indent="-177800">
              <a:spcBef>
                <a:spcPts val="1000"/>
              </a:spcBef>
              <a:spcAft>
                <a:spcPts val="500"/>
              </a:spcAft>
              <a:buClr>
                <a:schemeClr val="bg2">
                  <a:lumMod val="50000"/>
                </a:schemeClr>
              </a:buClr>
              <a:buFont typeface="Arial" panose="020B0604020202020204" pitchFamily="34" charset="0"/>
              <a:buChar char="•"/>
              <a:defRPr/>
            </a:pPr>
            <a:r>
              <a:rPr lang="en-US" kern="0">
                <a:latin typeface="Calibri"/>
              </a:rPr>
              <a:t>They are now developing a novel therapy ‘</a:t>
            </a:r>
            <a:r>
              <a:rPr lang="en-US" b="1" kern="0">
                <a:latin typeface="Calibri"/>
              </a:rPr>
              <a:t>Relieve’</a:t>
            </a:r>
            <a:r>
              <a:rPr lang="en-US" kern="0">
                <a:latin typeface="Calibri"/>
              </a:rPr>
              <a:t> that has the potential to treat multiple pain indications such as ‘migraine’ and  ‘chronic pain’</a:t>
            </a:r>
          </a:p>
        </p:txBody>
      </p:sp>
      <p:sp>
        <p:nvSpPr>
          <p:cNvPr id="33" name="Rectangle: Top Corners Rounded 32">
            <a:extLst>
              <a:ext uri="{FF2B5EF4-FFF2-40B4-BE49-F238E27FC236}">
                <a16:creationId xmlns:a16="http://schemas.microsoft.com/office/drawing/2014/main" id="{DCD4B591-7385-FF9C-9064-F0C58A6A1E33}"/>
              </a:ext>
            </a:extLst>
          </p:cNvPr>
          <p:cNvSpPr/>
          <p:nvPr/>
        </p:nvSpPr>
        <p:spPr>
          <a:xfrm rot="10800000">
            <a:off x="6389574" y="2007688"/>
            <a:ext cx="5192825" cy="3789035"/>
          </a:xfrm>
          <a:prstGeom prst="round2SameRect">
            <a:avLst>
              <a:gd name="adj1" fmla="val 6399"/>
              <a:gd name="adj2" fmla="val 0"/>
            </a:avLst>
          </a:prstGeom>
          <a:solidFill>
            <a:schemeClr val="bg1"/>
          </a:solidFill>
          <a:ln w="12700">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C2F1AE3E-A8BA-EE03-232E-0F37313F07DC}"/>
              </a:ext>
            </a:extLst>
          </p:cNvPr>
          <p:cNvSpPr/>
          <p:nvPr/>
        </p:nvSpPr>
        <p:spPr>
          <a:xfrm>
            <a:off x="6485319" y="2192981"/>
            <a:ext cx="5001336" cy="2600712"/>
          </a:xfrm>
          <a:prstGeom prst="rect">
            <a:avLst/>
          </a:prstGeom>
          <a:noFill/>
          <a:ln w="25400" cap="flat" cmpd="sng" algn="ctr">
            <a:noFill/>
            <a:prstDash val="solid"/>
          </a:ln>
          <a:effectLst/>
        </p:spPr>
        <p:txBody>
          <a:bodyPr wrap="square" lIns="0" tIns="0" rIns="0" bIns="0" rtlCol="0" anchor="t">
            <a:spAutoFit/>
          </a:bodyPr>
          <a:lstStyle/>
          <a:p>
            <a:pPr marL="177800" indent="-177800">
              <a:spcBef>
                <a:spcPts val="1000"/>
              </a:spcBef>
              <a:spcAft>
                <a:spcPts val="500"/>
              </a:spcAft>
              <a:buClr>
                <a:schemeClr val="bg2">
                  <a:lumMod val="50000"/>
                </a:schemeClr>
              </a:buClr>
              <a:buFont typeface="Arial" panose="020B0604020202020204" pitchFamily="34" charset="0"/>
              <a:buChar char="•"/>
              <a:defRPr/>
            </a:pPr>
            <a:r>
              <a:rPr lang="en-US" b="1" kern="0" err="1">
                <a:latin typeface="Calibri"/>
              </a:rPr>
              <a:t>PharmaSpace</a:t>
            </a:r>
            <a:r>
              <a:rPr lang="en-US" kern="0">
                <a:latin typeface="Calibri"/>
              </a:rPr>
              <a:t> is particularly interested in better understanding </a:t>
            </a:r>
            <a:r>
              <a:rPr lang="en-US" b="1" kern="0">
                <a:latin typeface="Calibri"/>
              </a:rPr>
              <a:t>RELIEVE’s </a:t>
            </a:r>
            <a:r>
              <a:rPr lang="en-US" kern="0">
                <a:latin typeface="Calibri"/>
              </a:rPr>
              <a:t>opportunity in </a:t>
            </a:r>
            <a:r>
              <a:rPr lang="en-US" b="1" kern="0">
                <a:latin typeface="Calibri"/>
              </a:rPr>
              <a:t>migraine space</a:t>
            </a:r>
          </a:p>
          <a:p>
            <a:pPr marL="177800" indent="-177800">
              <a:spcBef>
                <a:spcPts val="1000"/>
              </a:spcBef>
              <a:spcAft>
                <a:spcPts val="500"/>
              </a:spcAft>
              <a:buClr>
                <a:schemeClr val="bg2">
                  <a:lumMod val="50000"/>
                </a:schemeClr>
              </a:buClr>
              <a:buFont typeface="Arial" panose="020B0604020202020204" pitchFamily="34" charset="0"/>
              <a:buChar char="•"/>
              <a:defRPr/>
            </a:pPr>
            <a:r>
              <a:rPr lang="en-US" kern="0">
                <a:latin typeface="Calibri"/>
              </a:rPr>
              <a:t>It is currently being studied in clinical trials for the </a:t>
            </a:r>
            <a:r>
              <a:rPr lang="en-US" b="1" kern="0">
                <a:latin typeface="Calibri"/>
              </a:rPr>
              <a:t>acute</a:t>
            </a:r>
            <a:r>
              <a:rPr lang="en-US" b="1" kern="0" baseline="30000">
                <a:latin typeface="Calibri"/>
              </a:rPr>
              <a:t>1</a:t>
            </a:r>
            <a:r>
              <a:rPr lang="en-US" kern="0">
                <a:latin typeface="Calibri"/>
              </a:rPr>
              <a:t> treatment of </a:t>
            </a:r>
            <a:r>
              <a:rPr lang="en-US" b="1" kern="0">
                <a:latin typeface="Calibri"/>
              </a:rPr>
              <a:t>episodic</a:t>
            </a:r>
            <a:r>
              <a:rPr lang="en-US" b="1" kern="0" baseline="30000">
                <a:latin typeface="Calibri"/>
              </a:rPr>
              <a:t>2</a:t>
            </a:r>
            <a:r>
              <a:rPr lang="en-US" kern="0">
                <a:latin typeface="Calibri"/>
              </a:rPr>
              <a:t> migraine and is expected to launch in late 2024</a:t>
            </a:r>
          </a:p>
          <a:p>
            <a:pPr marL="177800" indent="-177800">
              <a:spcBef>
                <a:spcPts val="1000"/>
              </a:spcBef>
              <a:spcAft>
                <a:spcPts val="500"/>
              </a:spcAft>
              <a:buClr>
                <a:schemeClr val="bg2">
                  <a:lumMod val="50000"/>
                </a:schemeClr>
              </a:buClr>
              <a:buFont typeface="Arial" panose="020B0604020202020204" pitchFamily="34" charset="0"/>
              <a:buChar char="•"/>
              <a:defRPr/>
            </a:pPr>
            <a:r>
              <a:rPr lang="en-US" b="1" kern="0">
                <a:latin typeface="Calibri"/>
              </a:rPr>
              <a:t>Triptans</a:t>
            </a:r>
            <a:r>
              <a:rPr lang="en-US" kern="0">
                <a:latin typeface="Calibri"/>
              </a:rPr>
              <a:t> are the gold standard when it comes to acute treatment of episodic migraine </a:t>
            </a:r>
          </a:p>
        </p:txBody>
      </p:sp>
      <p:pic>
        <p:nvPicPr>
          <p:cNvPr id="21" name="Picture 20">
            <a:extLst>
              <a:ext uri="{FF2B5EF4-FFF2-40B4-BE49-F238E27FC236}">
                <a16:creationId xmlns:a16="http://schemas.microsoft.com/office/drawing/2014/main" id="{D2123772-3640-F649-3B66-9A16307276E9}"/>
              </a:ext>
            </a:extLst>
          </p:cNvPr>
          <p:cNvPicPr>
            <a:picLocks/>
          </p:cNvPicPr>
          <p:nvPr/>
        </p:nvPicPr>
        <p:blipFill rotWithShape="1">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t="36951" b="36951"/>
          <a:stretch/>
        </p:blipFill>
        <p:spPr>
          <a:xfrm>
            <a:off x="609603" y="1567850"/>
            <a:ext cx="5192825" cy="540793"/>
          </a:xfrm>
          <a:prstGeom prst="round2SameRect">
            <a:avLst/>
          </a:prstGeom>
          <a:effectLst/>
        </p:spPr>
      </p:pic>
      <p:sp>
        <p:nvSpPr>
          <p:cNvPr id="22" name="Rectangle: Top Corners Rounded 21">
            <a:extLst>
              <a:ext uri="{FF2B5EF4-FFF2-40B4-BE49-F238E27FC236}">
                <a16:creationId xmlns:a16="http://schemas.microsoft.com/office/drawing/2014/main" id="{9C6F7369-F53B-BEBA-8EE1-538B15FE17AB}"/>
              </a:ext>
            </a:extLst>
          </p:cNvPr>
          <p:cNvSpPr/>
          <p:nvPr/>
        </p:nvSpPr>
        <p:spPr>
          <a:xfrm>
            <a:off x="609603" y="1567850"/>
            <a:ext cx="5192825" cy="540793"/>
          </a:xfrm>
          <a:prstGeom prst="round2SameRect">
            <a:avLst/>
          </a:prstGeom>
          <a:solidFill>
            <a:schemeClr val="accent1">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18" name="Rectangle 17">
            <a:extLst>
              <a:ext uri="{FF2B5EF4-FFF2-40B4-BE49-F238E27FC236}">
                <a16:creationId xmlns:a16="http://schemas.microsoft.com/office/drawing/2014/main" id="{DB83B323-DE1B-5467-E9D6-0CB1C0093F81}"/>
              </a:ext>
            </a:extLst>
          </p:cNvPr>
          <p:cNvSpPr/>
          <p:nvPr/>
        </p:nvSpPr>
        <p:spPr>
          <a:xfrm>
            <a:off x="732101" y="1638191"/>
            <a:ext cx="4947828" cy="40011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sz="2000" b="1">
                <a:solidFill>
                  <a:schemeClr val="bg1"/>
                </a:solidFill>
              </a:rPr>
              <a:t>About </a:t>
            </a:r>
            <a:r>
              <a:rPr lang="en-US" sz="2000" b="1" err="1">
                <a:solidFill>
                  <a:schemeClr val="bg1"/>
                </a:solidFill>
              </a:rPr>
              <a:t>PharmaSpace</a:t>
            </a:r>
            <a:endParaRPr lang="en-US" sz="2000" b="1">
              <a:solidFill>
                <a:schemeClr val="bg1"/>
              </a:solidFill>
            </a:endParaRPr>
          </a:p>
        </p:txBody>
      </p:sp>
      <p:pic>
        <p:nvPicPr>
          <p:cNvPr id="37" name="Picture 36">
            <a:extLst>
              <a:ext uri="{FF2B5EF4-FFF2-40B4-BE49-F238E27FC236}">
                <a16:creationId xmlns:a16="http://schemas.microsoft.com/office/drawing/2014/main" id="{693A7DCB-F128-A0E5-B931-BCF9E22DC046}"/>
              </a:ext>
            </a:extLst>
          </p:cNvPr>
          <p:cNvPicPr>
            <a:picLocks/>
          </p:cNvPicPr>
          <p:nvPr/>
        </p:nvPicPr>
        <p:blipFill rotWithShape="1">
          <a:blip r:embed="rId7" cstate="print">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val="0"/>
              </a:ext>
            </a:extLst>
          </a:blip>
          <a:srcRect t="36951" b="36951"/>
          <a:stretch/>
        </p:blipFill>
        <p:spPr>
          <a:xfrm>
            <a:off x="6389575" y="1567850"/>
            <a:ext cx="5192825" cy="540793"/>
          </a:xfrm>
          <a:prstGeom prst="round2SameRect">
            <a:avLst/>
          </a:prstGeom>
          <a:effectLst/>
        </p:spPr>
      </p:pic>
      <p:sp>
        <p:nvSpPr>
          <p:cNvPr id="38" name="Rectangle: Top Corners Rounded 37">
            <a:extLst>
              <a:ext uri="{FF2B5EF4-FFF2-40B4-BE49-F238E27FC236}">
                <a16:creationId xmlns:a16="http://schemas.microsoft.com/office/drawing/2014/main" id="{153F481C-687F-F81D-CE34-AD6A9D368D97}"/>
              </a:ext>
            </a:extLst>
          </p:cNvPr>
          <p:cNvSpPr/>
          <p:nvPr/>
        </p:nvSpPr>
        <p:spPr>
          <a:xfrm>
            <a:off x="6389575" y="1567850"/>
            <a:ext cx="5192825" cy="540793"/>
          </a:xfrm>
          <a:prstGeom prst="round2SameRect">
            <a:avLst/>
          </a:prstGeom>
          <a:solidFill>
            <a:schemeClr val="accent2">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40" name="Rectangle 39">
            <a:extLst>
              <a:ext uri="{FF2B5EF4-FFF2-40B4-BE49-F238E27FC236}">
                <a16:creationId xmlns:a16="http://schemas.microsoft.com/office/drawing/2014/main" id="{2F644A9A-0D9F-80E6-0B1E-D5A63F3955B5}"/>
              </a:ext>
            </a:extLst>
          </p:cNvPr>
          <p:cNvSpPr/>
          <p:nvPr/>
        </p:nvSpPr>
        <p:spPr>
          <a:xfrm>
            <a:off x="6512074" y="1610272"/>
            <a:ext cx="4947828" cy="455949"/>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sz="2000" b="1">
                <a:solidFill>
                  <a:schemeClr val="bg1"/>
                </a:solidFill>
              </a:rPr>
              <a:t>Business Situation</a:t>
            </a:r>
          </a:p>
        </p:txBody>
      </p:sp>
      <p:pic>
        <p:nvPicPr>
          <p:cNvPr id="11" name="Graphic 10">
            <a:extLst>
              <a:ext uri="{FF2B5EF4-FFF2-40B4-BE49-F238E27FC236}">
                <a16:creationId xmlns:a16="http://schemas.microsoft.com/office/drawing/2014/main" id="{014F3791-4DCC-B323-DE1C-DBF1AEF28AA6}"/>
              </a:ext>
            </a:extLst>
          </p:cNvPr>
          <p:cNvPicPr>
            <a:picLocks/>
          </p:cNvPicPr>
          <p:nvPr/>
        </p:nvPicPr>
        <p:blipFill>
          <a:blip r:embed="rId9">
            <a:extLst>
              <a:ext uri="{96DAC541-7B7A-43D3-8B79-37D633B846F1}">
                <asvg:svgBlip xmlns:asvg="http://schemas.microsoft.com/office/drawing/2016/SVG/main" r:embed="rId10"/>
              </a:ext>
            </a:extLst>
          </a:blip>
          <a:stretch>
            <a:fillRect/>
          </a:stretch>
        </p:blipFill>
        <p:spPr>
          <a:xfrm>
            <a:off x="2936196" y="1141574"/>
            <a:ext cx="539638" cy="539638"/>
          </a:xfrm>
          <a:prstGeom prst="rect">
            <a:avLst/>
          </a:prstGeom>
        </p:spPr>
      </p:pic>
      <p:pic>
        <p:nvPicPr>
          <p:cNvPr id="15" name="Graphic 14">
            <a:extLst>
              <a:ext uri="{FF2B5EF4-FFF2-40B4-BE49-F238E27FC236}">
                <a16:creationId xmlns:a16="http://schemas.microsoft.com/office/drawing/2014/main" id="{827D84B5-6A8E-2C2E-B6FD-F024C49BB310}"/>
              </a:ext>
            </a:extLst>
          </p:cNvPr>
          <p:cNvPicPr>
            <a:picLocks/>
          </p:cNvPicPr>
          <p:nvPr/>
        </p:nvPicPr>
        <p:blipFill>
          <a:blip r:embed="rId11">
            <a:extLst>
              <a:ext uri="{96DAC541-7B7A-43D3-8B79-37D633B846F1}">
                <asvg:svgBlip xmlns:asvg="http://schemas.microsoft.com/office/drawing/2016/SVG/main" r:embed="rId12"/>
              </a:ext>
            </a:extLst>
          </a:blip>
          <a:stretch>
            <a:fillRect/>
          </a:stretch>
        </p:blipFill>
        <p:spPr>
          <a:xfrm>
            <a:off x="8669699" y="1062328"/>
            <a:ext cx="632576" cy="632576"/>
          </a:xfrm>
          <a:prstGeom prst="rect">
            <a:avLst/>
          </a:prstGeom>
        </p:spPr>
      </p:pic>
    </p:spTree>
    <p:extLst>
      <p:ext uri="{BB962C8B-B14F-4D97-AF65-F5344CB8AC3E}">
        <p14:creationId xmlns:p14="http://schemas.microsoft.com/office/powerpoint/2010/main" val="655302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a:extLst>
              <a:ext uri="{FF2B5EF4-FFF2-40B4-BE49-F238E27FC236}">
                <a16:creationId xmlns:a16="http://schemas.microsoft.com/office/drawing/2014/main" id="{C2FCEFF2-F5A2-2DFD-BE6B-4C09FC11C9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7" imgH="307" progId="TCLayout.ActiveDocument.1">
                  <p:embed/>
                </p:oleObj>
              </mc:Choice>
              <mc:Fallback>
                <p:oleObj name="think-cell Slide" r:id="rId3" imgW="307" imgH="307" progId="TCLayout.ActiveDocument.1">
                  <p:embed/>
                  <p:pic>
                    <p:nvPicPr>
                      <p:cNvPr id="41" name="Object 40" hidden="1">
                        <a:extLst>
                          <a:ext uri="{FF2B5EF4-FFF2-40B4-BE49-F238E27FC236}">
                            <a16:creationId xmlns:a16="http://schemas.microsoft.com/office/drawing/2014/main" id="{C2FCEFF2-F5A2-2DFD-BE6B-4C09FC11C9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3" name="Group 42">
            <a:extLst>
              <a:ext uri="{FF2B5EF4-FFF2-40B4-BE49-F238E27FC236}">
                <a16:creationId xmlns:a16="http://schemas.microsoft.com/office/drawing/2014/main" id="{34277E1F-F228-082A-1971-C05D6E58933B}"/>
              </a:ext>
            </a:extLst>
          </p:cNvPr>
          <p:cNvGrpSpPr/>
          <p:nvPr/>
        </p:nvGrpSpPr>
        <p:grpSpPr>
          <a:xfrm>
            <a:off x="786571" y="890918"/>
            <a:ext cx="5001894" cy="5408606"/>
            <a:chOff x="1850177" y="1508760"/>
            <a:chExt cx="3601016" cy="3893820"/>
          </a:xfrm>
        </p:grpSpPr>
        <p:pic>
          <p:nvPicPr>
            <p:cNvPr id="44" name="Picture 2" descr="https://s3.envato.com/files/286957544/03.jpg">
              <a:extLst>
                <a:ext uri="{FF2B5EF4-FFF2-40B4-BE49-F238E27FC236}">
                  <a16:creationId xmlns:a16="http://schemas.microsoft.com/office/drawing/2014/main" id="{15E022F7-E611-FF33-B9B9-70F5B088AA30}"/>
                </a:ext>
              </a:extLst>
            </p:cNvPr>
            <p:cNvPicPr>
              <a:picLocks noChangeAspect="1" noChangeArrowheads="1"/>
            </p:cNvPicPr>
            <p:nvPr/>
          </p:nvPicPr>
          <p:blipFill rotWithShape="1">
            <a:blip r:embed="rId5" cstate="screen">
              <a:duotone>
                <a:schemeClr val="accent1">
                  <a:shade val="45000"/>
                  <a:satMod val="135000"/>
                </a:schemeClr>
                <a:prstClr val="white"/>
              </a:duotone>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14531" t="15539" r="49117" b="14581"/>
            <a:stretch/>
          </p:blipFill>
          <p:spPr bwMode="auto">
            <a:xfrm>
              <a:off x="1850177" y="1508760"/>
              <a:ext cx="3601016" cy="389382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3565A743-4894-2BE3-F481-4898634D12D2}"/>
                </a:ext>
              </a:extLst>
            </p:cNvPr>
            <p:cNvSpPr/>
            <p:nvPr/>
          </p:nvSpPr>
          <p:spPr>
            <a:xfrm>
              <a:off x="5232400" y="3200400"/>
              <a:ext cx="218793" cy="1143000"/>
            </a:xfrm>
            <a:prstGeom prst="roundRect">
              <a:avLst/>
            </a:prstGeom>
            <a:solidFill>
              <a:schemeClr val="bg1"/>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sp>
        <p:nvSpPr>
          <p:cNvPr id="46" name="Rectangle: Rounded Corners 45">
            <a:extLst>
              <a:ext uri="{FF2B5EF4-FFF2-40B4-BE49-F238E27FC236}">
                <a16:creationId xmlns:a16="http://schemas.microsoft.com/office/drawing/2014/main" id="{B46D24DF-F7D6-E41A-F3A6-E0EDA98AC2D5}"/>
              </a:ext>
            </a:extLst>
          </p:cNvPr>
          <p:cNvSpPr/>
          <p:nvPr/>
        </p:nvSpPr>
        <p:spPr>
          <a:xfrm>
            <a:off x="6403536" y="1604782"/>
            <a:ext cx="5197682" cy="1200142"/>
          </a:xfrm>
          <a:prstGeom prst="roundRect">
            <a:avLst>
              <a:gd name="adj" fmla="val 50000"/>
            </a:avLst>
          </a:prstGeom>
          <a:solidFill>
            <a:schemeClr val="accent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7" name="Oval 46">
            <a:extLst>
              <a:ext uri="{FF2B5EF4-FFF2-40B4-BE49-F238E27FC236}">
                <a16:creationId xmlns:a16="http://schemas.microsoft.com/office/drawing/2014/main" id="{5A7CFB01-3C74-15B1-3C5B-B09812C43347}"/>
              </a:ext>
            </a:extLst>
          </p:cNvPr>
          <p:cNvSpPr/>
          <p:nvPr/>
        </p:nvSpPr>
        <p:spPr>
          <a:xfrm>
            <a:off x="6532201" y="1789354"/>
            <a:ext cx="854162" cy="854160"/>
          </a:xfrm>
          <a:prstGeom prst="ellipse">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8" name="Rectangle: Rounded Corners 47">
            <a:extLst>
              <a:ext uri="{FF2B5EF4-FFF2-40B4-BE49-F238E27FC236}">
                <a16:creationId xmlns:a16="http://schemas.microsoft.com/office/drawing/2014/main" id="{0BBFDA67-0EB8-7C37-910E-1C8DFF0894C0}"/>
              </a:ext>
            </a:extLst>
          </p:cNvPr>
          <p:cNvSpPr/>
          <p:nvPr/>
        </p:nvSpPr>
        <p:spPr>
          <a:xfrm>
            <a:off x="6403536" y="3048349"/>
            <a:ext cx="5197682" cy="1200142"/>
          </a:xfrm>
          <a:prstGeom prst="roundRect">
            <a:avLst>
              <a:gd name="adj" fmla="val 50000"/>
            </a:avLst>
          </a:prstGeom>
          <a:solidFill>
            <a:schemeClr val="accent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49" name="Oval 48">
            <a:extLst>
              <a:ext uri="{FF2B5EF4-FFF2-40B4-BE49-F238E27FC236}">
                <a16:creationId xmlns:a16="http://schemas.microsoft.com/office/drawing/2014/main" id="{5129119A-DBC4-A8AB-8C48-3DDECC21C7CB}"/>
              </a:ext>
            </a:extLst>
          </p:cNvPr>
          <p:cNvSpPr/>
          <p:nvPr/>
        </p:nvSpPr>
        <p:spPr>
          <a:xfrm>
            <a:off x="6532201" y="3232921"/>
            <a:ext cx="854162" cy="854160"/>
          </a:xfrm>
          <a:prstGeom prst="ellipse">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0" name="Rectangle: Rounded Corners 49">
            <a:extLst>
              <a:ext uri="{FF2B5EF4-FFF2-40B4-BE49-F238E27FC236}">
                <a16:creationId xmlns:a16="http://schemas.microsoft.com/office/drawing/2014/main" id="{CFEAE54E-A009-E723-89E5-22B1B349D912}"/>
              </a:ext>
            </a:extLst>
          </p:cNvPr>
          <p:cNvSpPr/>
          <p:nvPr/>
        </p:nvSpPr>
        <p:spPr>
          <a:xfrm>
            <a:off x="6403536" y="4491916"/>
            <a:ext cx="5197682" cy="1200142"/>
          </a:xfrm>
          <a:prstGeom prst="roundRect">
            <a:avLst>
              <a:gd name="adj" fmla="val 50000"/>
            </a:avLst>
          </a:prstGeom>
          <a:solidFill>
            <a:schemeClr val="accent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1" name="Oval 50">
            <a:extLst>
              <a:ext uri="{FF2B5EF4-FFF2-40B4-BE49-F238E27FC236}">
                <a16:creationId xmlns:a16="http://schemas.microsoft.com/office/drawing/2014/main" id="{BF4E57CA-40F3-FB87-6AFA-8B27EBEAE278}"/>
              </a:ext>
            </a:extLst>
          </p:cNvPr>
          <p:cNvSpPr/>
          <p:nvPr/>
        </p:nvSpPr>
        <p:spPr>
          <a:xfrm>
            <a:off x="6532201" y="4676488"/>
            <a:ext cx="854162" cy="854160"/>
          </a:xfrm>
          <a:prstGeom prst="ellipse">
            <a:avLst/>
          </a:prstGeom>
          <a:solidFill>
            <a:schemeClr val="bg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2" name="Isosceles Triangle 51">
            <a:extLst>
              <a:ext uri="{FF2B5EF4-FFF2-40B4-BE49-F238E27FC236}">
                <a16:creationId xmlns:a16="http://schemas.microsoft.com/office/drawing/2014/main" id="{295B34D6-B8C8-FD63-0227-12DF42154AB0}"/>
              </a:ext>
            </a:extLst>
          </p:cNvPr>
          <p:cNvSpPr/>
          <p:nvPr/>
        </p:nvSpPr>
        <p:spPr>
          <a:xfrm rot="13380000">
            <a:off x="5710635" y="1968513"/>
            <a:ext cx="89782" cy="2108200"/>
          </a:xfrm>
          <a:prstGeom prst="triangle">
            <a:avLst/>
          </a:prstGeom>
          <a:solidFill>
            <a:schemeClr val="accent1"/>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3" name="Isosceles Triangle 52">
            <a:extLst>
              <a:ext uri="{FF2B5EF4-FFF2-40B4-BE49-F238E27FC236}">
                <a16:creationId xmlns:a16="http://schemas.microsoft.com/office/drawing/2014/main" id="{2D3EC79A-6A17-B270-A2DA-8C7AD5ABFA13}"/>
              </a:ext>
            </a:extLst>
          </p:cNvPr>
          <p:cNvSpPr/>
          <p:nvPr/>
        </p:nvSpPr>
        <p:spPr>
          <a:xfrm rot="14820000">
            <a:off x="5710635" y="3217944"/>
            <a:ext cx="89782" cy="1554480"/>
          </a:xfrm>
          <a:prstGeom prst="triangle">
            <a:avLst/>
          </a:prstGeom>
          <a:solidFill>
            <a:schemeClr val="accent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4" name="Isosceles Triangle 53">
            <a:extLst>
              <a:ext uri="{FF2B5EF4-FFF2-40B4-BE49-F238E27FC236}">
                <a16:creationId xmlns:a16="http://schemas.microsoft.com/office/drawing/2014/main" id="{D4B0610E-1DE1-35B2-5CEF-D475629A896B}"/>
              </a:ext>
            </a:extLst>
          </p:cNvPr>
          <p:cNvSpPr/>
          <p:nvPr/>
        </p:nvSpPr>
        <p:spPr>
          <a:xfrm rot="6420000" flipV="1">
            <a:off x="5715311" y="4150456"/>
            <a:ext cx="89782" cy="1554480"/>
          </a:xfrm>
          <a:prstGeom prst="triangle">
            <a:avLst/>
          </a:prstGeom>
          <a:solidFill>
            <a:schemeClr val="accent3"/>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5" name="TextBox 54">
            <a:extLst>
              <a:ext uri="{FF2B5EF4-FFF2-40B4-BE49-F238E27FC236}">
                <a16:creationId xmlns:a16="http://schemas.microsoft.com/office/drawing/2014/main" id="{4B8F6B2C-3AF9-CAE7-F0CC-16EC390086C3}"/>
              </a:ext>
            </a:extLst>
          </p:cNvPr>
          <p:cNvSpPr txBox="1"/>
          <p:nvPr/>
        </p:nvSpPr>
        <p:spPr>
          <a:xfrm>
            <a:off x="7455372" y="1645725"/>
            <a:ext cx="3944148" cy="1118255"/>
          </a:xfrm>
          <a:prstGeom prst="rect">
            <a:avLst/>
          </a:prstGeom>
          <a:noFill/>
        </p:spPr>
        <p:txBody>
          <a:bodyPr wrap="square" lIns="0" tIns="0" rIns="0" bIns="0" rtlCol="0" anchor="ctr">
            <a:spAutoFit/>
          </a:bodyPr>
          <a:lstStyle/>
          <a:p>
            <a:pPr>
              <a:spcBef>
                <a:spcPts val="200"/>
              </a:spcBef>
              <a:spcAft>
                <a:spcPts val="200"/>
              </a:spcAft>
            </a:pPr>
            <a:r>
              <a:rPr lang="en-US" sz="1600" b="1">
                <a:solidFill>
                  <a:schemeClr val="bg1"/>
                </a:solidFill>
              </a:rPr>
              <a:t>Addressable Market</a:t>
            </a:r>
          </a:p>
          <a:p>
            <a:pPr marL="171450" indent="-171450">
              <a:spcBef>
                <a:spcPts val="200"/>
              </a:spcBef>
              <a:spcAft>
                <a:spcPts val="200"/>
              </a:spcAft>
              <a:buFont typeface="Arial" panose="020B0604020202020204" pitchFamily="34" charset="0"/>
              <a:buChar char="•"/>
            </a:pPr>
            <a:r>
              <a:rPr lang="en-US" sz="1200">
                <a:solidFill>
                  <a:schemeClr val="bg1"/>
                </a:solidFill>
              </a:rPr>
              <a:t>Assess the size of target addressable population in the US for RELIEVE based on market trends and the product’s profile</a:t>
            </a:r>
          </a:p>
          <a:p>
            <a:pPr marL="171450" indent="-171450">
              <a:spcBef>
                <a:spcPts val="200"/>
              </a:spcBef>
              <a:spcAft>
                <a:spcPts val="200"/>
              </a:spcAft>
              <a:buFont typeface="Arial" panose="020B0604020202020204" pitchFamily="34" charset="0"/>
              <a:buChar char="•"/>
            </a:pPr>
            <a:r>
              <a:rPr lang="en-US" sz="1200">
                <a:solidFill>
                  <a:schemeClr val="bg1"/>
                </a:solidFill>
              </a:rPr>
              <a:t>Understand the penetration of current key Players and any unmet need in the market</a:t>
            </a:r>
          </a:p>
        </p:txBody>
      </p:sp>
      <p:sp>
        <p:nvSpPr>
          <p:cNvPr id="56" name="TextBox 55">
            <a:extLst>
              <a:ext uri="{FF2B5EF4-FFF2-40B4-BE49-F238E27FC236}">
                <a16:creationId xmlns:a16="http://schemas.microsoft.com/office/drawing/2014/main" id="{332F4BDE-DF37-6F82-ED3F-1F4A7E7E634F}"/>
              </a:ext>
            </a:extLst>
          </p:cNvPr>
          <p:cNvSpPr txBox="1"/>
          <p:nvPr/>
        </p:nvSpPr>
        <p:spPr>
          <a:xfrm>
            <a:off x="7499431" y="3089293"/>
            <a:ext cx="3944148" cy="1118255"/>
          </a:xfrm>
          <a:prstGeom prst="rect">
            <a:avLst/>
          </a:prstGeom>
          <a:noFill/>
        </p:spPr>
        <p:txBody>
          <a:bodyPr wrap="square" lIns="0" tIns="0" rIns="0" bIns="0" rtlCol="0" anchor="ctr">
            <a:spAutoFit/>
          </a:bodyPr>
          <a:lstStyle/>
          <a:p>
            <a:pPr>
              <a:spcBef>
                <a:spcPts val="200"/>
              </a:spcBef>
              <a:spcAft>
                <a:spcPts val="200"/>
              </a:spcAft>
            </a:pPr>
            <a:r>
              <a:rPr lang="en-US" sz="1600" b="1">
                <a:solidFill>
                  <a:schemeClr val="bg1"/>
                </a:solidFill>
              </a:rPr>
              <a:t>RELIEVE Penetration</a:t>
            </a:r>
          </a:p>
          <a:p>
            <a:pPr marL="171450" indent="-171450">
              <a:spcBef>
                <a:spcPts val="200"/>
              </a:spcBef>
              <a:spcAft>
                <a:spcPts val="200"/>
              </a:spcAft>
              <a:buFont typeface="Arial" panose="020B0604020202020204" pitchFamily="34" charset="0"/>
              <a:buChar char="•"/>
            </a:pPr>
            <a:r>
              <a:rPr lang="en-US" sz="1200">
                <a:solidFill>
                  <a:schemeClr val="bg1"/>
                </a:solidFill>
              </a:rPr>
              <a:t>Derive key product attributes and factors determining physician’s prescribing decisions </a:t>
            </a:r>
          </a:p>
          <a:p>
            <a:pPr marL="171450" indent="-171450">
              <a:spcBef>
                <a:spcPts val="200"/>
              </a:spcBef>
              <a:spcAft>
                <a:spcPts val="200"/>
              </a:spcAft>
              <a:buFont typeface="Arial" panose="020B0604020202020204" pitchFamily="34" charset="0"/>
              <a:buChar char="•"/>
            </a:pPr>
            <a:r>
              <a:rPr lang="en-US" sz="1200">
                <a:solidFill>
                  <a:schemeClr val="bg1"/>
                </a:solidFill>
              </a:rPr>
              <a:t>Develop a forecast for market share penetration for RELIEVE and the future market landscape</a:t>
            </a:r>
          </a:p>
        </p:txBody>
      </p:sp>
      <p:sp>
        <p:nvSpPr>
          <p:cNvPr id="57" name="TextBox 56">
            <a:extLst>
              <a:ext uri="{FF2B5EF4-FFF2-40B4-BE49-F238E27FC236}">
                <a16:creationId xmlns:a16="http://schemas.microsoft.com/office/drawing/2014/main" id="{21B78A4B-7FFB-6818-5C7A-7844E6509F75}"/>
              </a:ext>
            </a:extLst>
          </p:cNvPr>
          <p:cNvSpPr txBox="1"/>
          <p:nvPr/>
        </p:nvSpPr>
        <p:spPr>
          <a:xfrm>
            <a:off x="7499431" y="4548248"/>
            <a:ext cx="3944148" cy="1087477"/>
          </a:xfrm>
          <a:prstGeom prst="rect">
            <a:avLst/>
          </a:prstGeom>
          <a:noFill/>
        </p:spPr>
        <p:txBody>
          <a:bodyPr wrap="square" lIns="0" tIns="0" rIns="0" bIns="0" rtlCol="0" anchor="ctr">
            <a:spAutoFit/>
          </a:bodyPr>
          <a:lstStyle/>
          <a:p>
            <a:pPr>
              <a:spcBef>
                <a:spcPts val="200"/>
              </a:spcBef>
              <a:spcAft>
                <a:spcPts val="200"/>
              </a:spcAft>
            </a:pPr>
            <a:r>
              <a:rPr lang="en-US" sz="1600" b="1">
                <a:solidFill>
                  <a:schemeClr val="bg1"/>
                </a:solidFill>
              </a:rPr>
              <a:t>Sales Forecast</a:t>
            </a:r>
          </a:p>
          <a:p>
            <a:pPr marL="171450" indent="-171450">
              <a:spcBef>
                <a:spcPts val="200"/>
              </a:spcBef>
              <a:spcAft>
                <a:spcPts val="200"/>
              </a:spcAft>
              <a:buFont typeface="Arial" panose="020B0604020202020204" pitchFamily="34" charset="0"/>
              <a:buChar char="•"/>
            </a:pPr>
            <a:r>
              <a:rPr lang="en-US" sz="1200">
                <a:solidFill>
                  <a:schemeClr val="bg1"/>
                </a:solidFill>
              </a:rPr>
              <a:t>Determine an optimum pricing for RELIEVE based on existing competition and market landscape</a:t>
            </a:r>
          </a:p>
          <a:p>
            <a:pPr marL="171450" indent="-171450">
              <a:spcBef>
                <a:spcPts val="200"/>
              </a:spcBef>
              <a:spcAft>
                <a:spcPts val="200"/>
              </a:spcAft>
              <a:buFont typeface="Arial" panose="020B0604020202020204" pitchFamily="34" charset="0"/>
              <a:buChar char="•"/>
            </a:pPr>
            <a:r>
              <a:rPr lang="en-US" sz="1200">
                <a:solidFill>
                  <a:schemeClr val="bg1"/>
                </a:solidFill>
              </a:rPr>
              <a:t>Create a Sales forecast with the above pricing and ascertain the risk factors affecting the realization of this forecast</a:t>
            </a:r>
          </a:p>
        </p:txBody>
      </p:sp>
      <p:grpSp>
        <p:nvGrpSpPr>
          <p:cNvPr id="73" name="Group 72">
            <a:extLst>
              <a:ext uri="{FF2B5EF4-FFF2-40B4-BE49-F238E27FC236}">
                <a16:creationId xmlns:a16="http://schemas.microsoft.com/office/drawing/2014/main" id="{85582E17-CECA-F219-C965-C71B41F5DA19}"/>
              </a:ext>
            </a:extLst>
          </p:cNvPr>
          <p:cNvGrpSpPr/>
          <p:nvPr/>
        </p:nvGrpSpPr>
        <p:grpSpPr>
          <a:xfrm>
            <a:off x="6655143" y="1900771"/>
            <a:ext cx="608280" cy="549907"/>
            <a:chOff x="1443038" y="4256088"/>
            <a:chExt cx="314325" cy="284163"/>
          </a:xfrm>
          <a:solidFill>
            <a:schemeClr val="accent1"/>
          </a:solidFill>
        </p:grpSpPr>
        <p:sp>
          <p:nvSpPr>
            <p:cNvPr id="74" name="Freeform 81">
              <a:extLst>
                <a:ext uri="{FF2B5EF4-FFF2-40B4-BE49-F238E27FC236}">
                  <a16:creationId xmlns:a16="http://schemas.microsoft.com/office/drawing/2014/main" id="{DCB17C2E-E64B-5D1B-4B04-8FC8C4C8DF9A}"/>
                </a:ext>
              </a:extLst>
            </p:cNvPr>
            <p:cNvSpPr>
              <a:spLocks/>
            </p:cNvSpPr>
            <p:nvPr/>
          </p:nvSpPr>
          <p:spPr bwMode="auto">
            <a:xfrm>
              <a:off x="1443038" y="4256088"/>
              <a:ext cx="314325" cy="125412"/>
            </a:xfrm>
            <a:custGeom>
              <a:avLst/>
              <a:gdLst>
                <a:gd name="T0" fmla="*/ 15 w 198"/>
                <a:gd name="T1" fmla="*/ 71 h 79"/>
                <a:gd name="T2" fmla="*/ 35 w 198"/>
                <a:gd name="T3" fmla="*/ 79 h 79"/>
                <a:gd name="T4" fmla="*/ 61 w 198"/>
                <a:gd name="T5" fmla="*/ 59 h 79"/>
                <a:gd name="T6" fmla="*/ 137 w 198"/>
                <a:gd name="T7" fmla="*/ 67 h 79"/>
                <a:gd name="T8" fmla="*/ 198 w 198"/>
                <a:gd name="T9" fmla="*/ 42 h 79"/>
                <a:gd name="T10" fmla="*/ 198 w 198"/>
                <a:gd name="T11" fmla="*/ 32 h 79"/>
                <a:gd name="T12" fmla="*/ 130 w 198"/>
                <a:gd name="T13" fmla="*/ 0 h 79"/>
                <a:gd name="T14" fmla="*/ 107 w 198"/>
                <a:gd name="T15" fmla="*/ 32 h 79"/>
                <a:gd name="T16" fmla="*/ 55 w 198"/>
                <a:gd name="T17" fmla="*/ 41 h 79"/>
                <a:gd name="T18" fmla="*/ 21 w 198"/>
                <a:gd name="T19" fmla="*/ 27 h 79"/>
                <a:gd name="T20" fmla="*/ 0 w 198"/>
                <a:gd name="T21" fmla="*/ 53 h 79"/>
                <a:gd name="T22" fmla="*/ 0 w 198"/>
                <a:gd name="T23" fmla="*/ 78 h 79"/>
                <a:gd name="T24" fmla="*/ 15 w 198"/>
                <a:gd name="T25"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79">
                  <a:moveTo>
                    <a:pt x="15" y="71"/>
                  </a:moveTo>
                  <a:lnTo>
                    <a:pt x="35" y="79"/>
                  </a:lnTo>
                  <a:lnTo>
                    <a:pt x="61" y="59"/>
                  </a:lnTo>
                  <a:lnTo>
                    <a:pt x="137" y="67"/>
                  </a:lnTo>
                  <a:lnTo>
                    <a:pt x="198" y="42"/>
                  </a:lnTo>
                  <a:lnTo>
                    <a:pt x="198" y="32"/>
                  </a:lnTo>
                  <a:lnTo>
                    <a:pt x="130" y="0"/>
                  </a:lnTo>
                  <a:lnTo>
                    <a:pt x="107" y="32"/>
                  </a:lnTo>
                  <a:lnTo>
                    <a:pt x="55" y="41"/>
                  </a:lnTo>
                  <a:lnTo>
                    <a:pt x="21" y="27"/>
                  </a:lnTo>
                  <a:lnTo>
                    <a:pt x="0" y="53"/>
                  </a:lnTo>
                  <a:lnTo>
                    <a:pt x="0" y="78"/>
                  </a:lnTo>
                  <a:lnTo>
                    <a:pt x="15"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75" name="Freeform 82">
              <a:extLst>
                <a:ext uri="{FF2B5EF4-FFF2-40B4-BE49-F238E27FC236}">
                  <a16:creationId xmlns:a16="http://schemas.microsoft.com/office/drawing/2014/main" id="{D3992D68-0DAB-1465-6EAB-19C0438F7C8A}"/>
                </a:ext>
              </a:extLst>
            </p:cNvPr>
            <p:cNvSpPr>
              <a:spLocks/>
            </p:cNvSpPr>
            <p:nvPr/>
          </p:nvSpPr>
          <p:spPr bwMode="auto">
            <a:xfrm>
              <a:off x="1450975" y="4429126"/>
              <a:ext cx="306387" cy="111125"/>
            </a:xfrm>
            <a:custGeom>
              <a:avLst/>
              <a:gdLst>
                <a:gd name="T0" fmla="*/ 159 w 193"/>
                <a:gd name="T1" fmla="*/ 22 h 70"/>
                <a:gd name="T2" fmla="*/ 87 w 193"/>
                <a:gd name="T3" fmla="*/ 0 h 70"/>
                <a:gd name="T4" fmla="*/ 52 w 193"/>
                <a:gd name="T5" fmla="*/ 42 h 70"/>
                <a:gd name="T6" fmla="*/ 23 w 193"/>
                <a:gd name="T7" fmla="*/ 46 h 70"/>
                <a:gd name="T8" fmla="*/ 0 w 193"/>
                <a:gd name="T9" fmla="*/ 70 h 70"/>
                <a:gd name="T10" fmla="*/ 193 w 193"/>
                <a:gd name="T11" fmla="*/ 70 h 70"/>
                <a:gd name="T12" fmla="*/ 193 w 193"/>
                <a:gd name="T13" fmla="*/ 4 h 70"/>
                <a:gd name="T14" fmla="*/ 159 w 193"/>
                <a:gd name="T15" fmla="*/ 22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70">
                  <a:moveTo>
                    <a:pt x="159" y="22"/>
                  </a:moveTo>
                  <a:lnTo>
                    <a:pt x="87" y="0"/>
                  </a:lnTo>
                  <a:lnTo>
                    <a:pt x="52" y="42"/>
                  </a:lnTo>
                  <a:lnTo>
                    <a:pt x="23" y="46"/>
                  </a:lnTo>
                  <a:lnTo>
                    <a:pt x="0" y="70"/>
                  </a:lnTo>
                  <a:lnTo>
                    <a:pt x="193" y="70"/>
                  </a:lnTo>
                  <a:lnTo>
                    <a:pt x="193" y="4"/>
                  </a:lnTo>
                  <a:lnTo>
                    <a:pt x="15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76" name="Freeform 83">
              <a:extLst>
                <a:ext uri="{FF2B5EF4-FFF2-40B4-BE49-F238E27FC236}">
                  <a16:creationId xmlns:a16="http://schemas.microsoft.com/office/drawing/2014/main" id="{A472462E-15F1-2BFE-CFB2-07F8CB2DD1A4}"/>
                </a:ext>
              </a:extLst>
            </p:cNvPr>
            <p:cNvSpPr>
              <a:spLocks/>
            </p:cNvSpPr>
            <p:nvPr/>
          </p:nvSpPr>
          <p:spPr bwMode="auto">
            <a:xfrm>
              <a:off x="1443038" y="4349751"/>
              <a:ext cx="314325" cy="165100"/>
            </a:xfrm>
            <a:custGeom>
              <a:avLst/>
              <a:gdLst>
                <a:gd name="T0" fmla="*/ 139 w 198"/>
                <a:gd name="T1" fmla="*/ 23 h 104"/>
                <a:gd name="T2" fmla="*/ 66 w 198"/>
                <a:gd name="T3" fmla="*/ 16 h 104"/>
                <a:gd name="T4" fmla="*/ 36 w 198"/>
                <a:gd name="T5" fmla="*/ 38 h 104"/>
                <a:gd name="T6" fmla="*/ 15 w 198"/>
                <a:gd name="T7" fmla="*/ 28 h 104"/>
                <a:gd name="T8" fmla="*/ 0 w 198"/>
                <a:gd name="T9" fmla="*/ 36 h 104"/>
                <a:gd name="T10" fmla="*/ 0 w 198"/>
                <a:gd name="T11" fmla="*/ 104 h 104"/>
                <a:gd name="T12" fmla="*/ 21 w 198"/>
                <a:gd name="T13" fmla="*/ 81 h 104"/>
                <a:gd name="T14" fmla="*/ 48 w 198"/>
                <a:gd name="T15" fmla="*/ 78 h 104"/>
                <a:gd name="T16" fmla="*/ 86 w 198"/>
                <a:gd name="T17" fmla="*/ 32 h 104"/>
                <a:gd name="T18" fmla="*/ 162 w 198"/>
                <a:gd name="T19" fmla="*/ 55 h 104"/>
                <a:gd name="T20" fmla="*/ 198 w 198"/>
                <a:gd name="T21" fmla="*/ 36 h 104"/>
                <a:gd name="T22" fmla="*/ 198 w 198"/>
                <a:gd name="T23" fmla="*/ 0 h 104"/>
                <a:gd name="T24" fmla="*/ 139 w 198"/>
                <a:gd name="T25" fmla="*/ 2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8" h="104">
                  <a:moveTo>
                    <a:pt x="139" y="23"/>
                  </a:moveTo>
                  <a:lnTo>
                    <a:pt x="66" y="16"/>
                  </a:lnTo>
                  <a:lnTo>
                    <a:pt x="36" y="38"/>
                  </a:lnTo>
                  <a:lnTo>
                    <a:pt x="15" y="28"/>
                  </a:lnTo>
                  <a:lnTo>
                    <a:pt x="0" y="36"/>
                  </a:lnTo>
                  <a:lnTo>
                    <a:pt x="0" y="104"/>
                  </a:lnTo>
                  <a:lnTo>
                    <a:pt x="21" y="81"/>
                  </a:lnTo>
                  <a:lnTo>
                    <a:pt x="48" y="78"/>
                  </a:lnTo>
                  <a:lnTo>
                    <a:pt x="86" y="32"/>
                  </a:lnTo>
                  <a:lnTo>
                    <a:pt x="162" y="55"/>
                  </a:lnTo>
                  <a:lnTo>
                    <a:pt x="198" y="36"/>
                  </a:lnTo>
                  <a:lnTo>
                    <a:pt x="198" y="0"/>
                  </a:lnTo>
                  <a:lnTo>
                    <a:pt x="139"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grpSp>
      <p:grpSp>
        <p:nvGrpSpPr>
          <p:cNvPr id="77" name="Group 76">
            <a:extLst>
              <a:ext uri="{FF2B5EF4-FFF2-40B4-BE49-F238E27FC236}">
                <a16:creationId xmlns:a16="http://schemas.microsoft.com/office/drawing/2014/main" id="{05F4B776-BBE1-1707-FFEC-6C1C9695BC28}"/>
              </a:ext>
            </a:extLst>
          </p:cNvPr>
          <p:cNvGrpSpPr/>
          <p:nvPr/>
        </p:nvGrpSpPr>
        <p:grpSpPr>
          <a:xfrm>
            <a:off x="6619297" y="3332958"/>
            <a:ext cx="722495" cy="689653"/>
            <a:chOff x="4552950" y="2233613"/>
            <a:chExt cx="593725" cy="566738"/>
          </a:xfrm>
        </p:grpSpPr>
        <p:sp>
          <p:nvSpPr>
            <p:cNvPr id="78" name="Freeform 8">
              <a:extLst>
                <a:ext uri="{FF2B5EF4-FFF2-40B4-BE49-F238E27FC236}">
                  <a16:creationId xmlns:a16="http://schemas.microsoft.com/office/drawing/2014/main" id="{32C060FA-6407-79BD-F79A-ABF41FDEF660}"/>
                </a:ext>
              </a:extLst>
            </p:cNvPr>
            <p:cNvSpPr>
              <a:spLocks/>
            </p:cNvSpPr>
            <p:nvPr/>
          </p:nvSpPr>
          <p:spPr bwMode="auto">
            <a:xfrm>
              <a:off x="4902200" y="2233613"/>
              <a:ext cx="244475" cy="233363"/>
            </a:xfrm>
            <a:custGeom>
              <a:avLst/>
              <a:gdLst>
                <a:gd name="T0" fmla="*/ 0 w 42"/>
                <a:gd name="T1" fmla="*/ 40 h 40"/>
                <a:gd name="T2" fmla="*/ 13 w 42"/>
                <a:gd name="T3" fmla="*/ 0 h 40"/>
                <a:gd name="T4" fmla="*/ 42 w 42"/>
                <a:gd name="T5" fmla="*/ 40 h 40"/>
                <a:gd name="T6" fmla="*/ 0 w 42"/>
                <a:gd name="T7" fmla="*/ 40 h 40"/>
              </a:gdLst>
              <a:ahLst/>
              <a:cxnLst>
                <a:cxn ang="0">
                  <a:pos x="T0" y="T1"/>
                </a:cxn>
                <a:cxn ang="0">
                  <a:pos x="T2" y="T3"/>
                </a:cxn>
                <a:cxn ang="0">
                  <a:pos x="T4" y="T5"/>
                </a:cxn>
                <a:cxn ang="0">
                  <a:pos x="T6" y="T7"/>
                </a:cxn>
              </a:cxnLst>
              <a:rect l="0" t="0" r="r" b="b"/>
              <a:pathLst>
                <a:path w="42" h="40">
                  <a:moveTo>
                    <a:pt x="0" y="40"/>
                  </a:moveTo>
                  <a:cubicBezTo>
                    <a:pt x="13" y="0"/>
                    <a:pt x="13" y="0"/>
                    <a:pt x="13" y="0"/>
                  </a:cubicBezTo>
                  <a:cubicBezTo>
                    <a:pt x="31" y="5"/>
                    <a:pt x="42" y="21"/>
                    <a:pt x="42" y="40"/>
                  </a:cubicBez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79" name="Freeform 9">
              <a:extLst>
                <a:ext uri="{FF2B5EF4-FFF2-40B4-BE49-F238E27FC236}">
                  <a16:creationId xmlns:a16="http://schemas.microsoft.com/office/drawing/2014/main" id="{D17EA6BD-AF19-71CF-9290-F29C3010A06B}"/>
                </a:ext>
              </a:extLst>
            </p:cNvPr>
            <p:cNvSpPr>
              <a:spLocks/>
            </p:cNvSpPr>
            <p:nvPr/>
          </p:nvSpPr>
          <p:spPr bwMode="auto">
            <a:xfrm>
              <a:off x="4552950" y="2309813"/>
              <a:ext cx="488950" cy="490538"/>
            </a:xfrm>
            <a:custGeom>
              <a:avLst/>
              <a:gdLst>
                <a:gd name="T0" fmla="*/ 42 w 84"/>
                <a:gd name="T1" fmla="*/ 42 h 84"/>
                <a:gd name="T2" fmla="*/ 84 w 84"/>
                <a:gd name="T3" fmla="*/ 42 h 84"/>
                <a:gd name="T4" fmla="*/ 42 w 84"/>
                <a:gd name="T5" fmla="*/ 84 h 84"/>
                <a:gd name="T6" fmla="*/ 0 w 84"/>
                <a:gd name="T7" fmla="*/ 42 h 84"/>
                <a:gd name="T8" fmla="*/ 42 w 84"/>
                <a:gd name="T9" fmla="*/ 0 h 84"/>
                <a:gd name="T10" fmla="*/ 55 w 84"/>
                <a:gd name="T11" fmla="*/ 2 h 84"/>
                <a:gd name="T12" fmla="*/ 42 w 84"/>
                <a:gd name="T13" fmla="*/ 42 h 84"/>
              </a:gdLst>
              <a:ahLst/>
              <a:cxnLst>
                <a:cxn ang="0">
                  <a:pos x="T0" y="T1"/>
                </a:cxn>
                <a:cxn ang="0">
                  <a:pos x="T2" y="T3"/>
                </a:cxn>
                <a:cxn ang="0">
                  <a:pos x="T4" y="T5"/>
                </a:cxn>
                <a:cxn ang="0">
                  <a:pos x="T6" y="T7"/>
                </a:cxn>
                <a:cxn ang="0">
                  <a:pos x="T8" y="T9"/>
                </a:cxn>
                <a:cxn ang="0">
                  <a:pos x="T10" y="T11"/>
                </a:cxn>
                <a:cxn ang="0">
                  <a:pos x="T12" y="T13"/>
                </a:cxn>
              </a:cxnLst>
              <a:rect l="0" t="0" r="r" b="b"/>
              <a:pathLst>
                <a:path w="84" h="84">
                  <a:moveTo>
                    <a:pt x="42" y="42"/>
                  </a:moveTo>
                  <a:cubicBezTo>
                    <a:pt x="84" y="42"/>
                    <a:pt x="84" y="42"/>
                    <a:pt x="84" y="42"/>
                  </a:cubicBezTo>
                  <a:cubicBezTo>
                    <a:pt x="84" y="65"/>
                    <a:pt x="65" y="84"/>
                    <a:pt x="42" y="84"/>
                  </a:cubicBezTo>
                  <a:cubicBezTo>
                    <a:pt x="19" y="84"/>
                    <a:pt x="0" y="65"/>
                    <a:pt x="0" y="42"/>
                  </a:cubicBezTo>
                  <a:cubicBezTo>
                    <a:pt x="0" y="19"/>
                    <a:pt x="19" y="0"/>
                    <a:pt x="42" y="0"/>
                  </a:cubicBezTo>
                  <a:cubicBezTo>
                    <a:pt x="47" y="0"/>
                    <a:pt x="51" y="1"/>
                    <a:pt x="55" y="2"/>
                  </a:cubicBezTo>
                  <a:lnTo>
                    <a:pt x="42" y="42"/>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0" name="Freeform 10">
              <a:extLst>
                <a:ext uri="{FF2B5EF4-FFF2-40B4-BE49-F238E27FC236}">
                  <a16:creationId xmlns:a16="http://schemas.microsoft.com/office/drawing/2014/main" id="{24EFC1C9-5B04-BA30-325F-D091C1C928E1}"/>
                </a:ext>
              </a:extLst>
            </p:cNvPr>
            <p:cNvSpPr>
              <a:spLocks/>
            </p:cNvSpPr>
            <p:nvPr/>
          </p:nvSpPr>
          <p:spPr bwMode="auto">
            <a:xfrm>
              <a:off x="4797425" y="2554288"/>
              <a:ext cx="244475" cy="246063"/>
            </a:xfrm>
            <a:custGeom>
              <a:avLst/>
              <a:gdLst>
                <a:gd name="T0" fmla="*/ 0 w 42"/>
                <a:gd name="T1" fmla="*/ 0 h 42"/>
                <a:gd name="T2" fmla="*/ 42 w 42"/>
                <a:gd name="T3" fmla="*/ 0 h 42"/>
                <a:gd name="T4" fmla="*/ 0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42" y="0"/>
                    <a:pt x="42" y="0"/>
                    <a:pt x="42" y="0"/>
                  </a:cubicBezTo>
                  <a:cubicBezTo>
                    <a:pt x="42" y="23"/>
                    <a:pt x="23" y="42"/>
                    <a:pt x="0" y="42"/>
                  </a:cubicBezTo>
                  <a:lnTo>
                    <a:pt x="0" y="0"/>
                  </a:lnTo>
                  <a:close/>
                </a:path>
              </a:pathLst>
            </a:custGeom>
            <a:solidFill>
              <a:srgbClr val="8080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grpSp>
      <p:grpSp>
        <p:nvGrpSpPr>
          <p:cNvPr id="81" name="Group 80">
            <a:extLst>
              <a:ext uri="{FF2B5EF4-FFF2-40B4-BE49-F238E27FC236}">
                <a16:creationId xmlns:a16="http://schemas.microsoft.com/office/drawing/2014/main" id="{753AE141-0EF7-83DD-7C11-3169FB981556}"/>
              </a:ext>
            </a:extLst>
          </p:cNvPr>
          <p:cNvGrpSpPr/>
          <p:nvPr/>
        </p:nvGrpSpPr>
        <p:grpSpPr>
          <a:xfrm>
            <a:off x="6683104" y="4832733"/>
            <a:ext cx="486256" cy="518506"/>
            <a:chOff x="4614862" y="1854201"/>
            <a:chExt cx="311150" cy="331787"/>
          </a:xfrm>
          <a:solidFill>
            <a:schemeClr val="accent3"/>
          </a:solidFill>
        </p:grpSpPr>
        <p:sp>
          <p:nvSpPr>
            <p:cNvPr id="82" name="Freeform 29">
              <a:extLst>
                <a:ext uri="{FF2B5EF4-FFF2-40B4-BE49-F238E27FC236}">
                  <a16:creationId xmlns:a16="http://schemas.microsoft.com/office/drawing/2014/main" id="{F62510AF-6DAA-D91B-FC8D-4692954EBDD7}"/>
                </a:ext>
              </a:extLst>
            </p:cNvPr>
            <p:cNvSpPr>
              <a:spLocks/>
            </p:cNvSpPr>
            <p:nvPr/>
          </p:nvSpPr>
          <p:spPr bwMode="auto">
            <a:xfrm>
              <a:off x="4632325" y="1854201"/>
              <a:ext cx="282575" cy="228600"/>
            </a:xfrm>
            <a:custGeom>
              <a:avLst/>
              <a:gdLst>
                <a:gd name="T0" fmla="*/ 8 w 131"/>
                <a:gd name="T1" fmla="*/ 106 h 106"/>
                <a:gd name="T2" fmla="*/ 5 w 131"/>
                <a:gd name="T3" fmla="*/ 106 h 106"/>
                <a:gd name="T4" fmla="*/ 1 w 131"/>
                <a:gd name="T5" fmla="*/ 102 h 106"/>
                <a:gd name="T6" fmla="*/ 1 w 131"/>
                <a:gd name="T7" fmla="*/ 96 h 106"/>
                <a:gd name="T8" fmla="*/ 35 w 131"/>
                <a:gd name="T9" fmla="*/ 69 h 106"/>
                <a:gd name="T10" fmla="*/ 45 w 131"/>
                <a:gd name="T11" fmla="*/ 70 h 106"/>
                <a:gd name="T12" fmla="*/ 48 w 131"/>
                <a:gd name="T13" fmla="*/ 70 h 106"/>
                <a:gd name="T14" fmla="*/ 55 w 131"/>
                <a:gd name="T15" fmla="*/ 63 h 106"/>
                <a:gd name="T16" fmla="*/ 68 w 131"/>
                <a:gd name="T17" fmla="*/ 47 h 106"/>
                <a:gd name="T18" fmla="*/ 85 w 131"/>
                <a:gd name="T19" fmla="*/ 43 h 106"/>
                <a:gd name="T20" fmla="*/ 97 w 131"/>
                <a:gd name="T21" fmla="*/ 40 h 106"/>
                <a:gd name="T22" fmla="*/ 100 w 131"/>
                <a:gd name="T23" fmla="*/ 37 h 106"/>
                <a:gd name="T24" fmla="*/ 93 w 131"/>
                <a:gd name="T25" fmla="*/ 33 h 106"/>
                <a:gd name="T26" fmla="*/ 92 w 131"/>
                <a:gd name="T27" fmla="*/ 31 h 106"/>
                <a:gd name="T28" fmla="*/ 93 w 131"/>
                <a:gd name="T29" fmla="*/ 29 h 106"/>
                <a:gd name="T30" fmla="*/ 128 w 131"/>
                <a:gd name="T31" fmla="*/ 1 h 106"/>
                <a:gd name="T32" fmla="*/ 129 w 131"/>
                <a:gd name="T33" fmla="*/ 0 h 106"/>
                <a:gd name="T34" fmla="*/ 130 w 131"/>
                <a:gd name="T35" fmla="*/ 0 h 106"/>
                <a:gd name="T36" fmla="*/ 131 w 131"/>
                <a:gd name="T37" fmla="*/ 1 h 106"/>
                <a:gd name="T38" fmla="*/ 131 w 131"/>
                <a:gd name="T39" fmla="*/ 3 h 106"/>
                <a:gd name="T40" fmla="*/ 124 w 131"/>
                <a:gd name="T41" fmla="*/ 47 h 106"/>
                <a:gd name="T42" fmla="*/ 122 w 131"/>
                <a:gd name="T43" fmla="*/ 49 h 106"/>
                <a:gd name="T44" fmla="*/ 122 w 131"/>
                <a:gd name="T45" fmla="*/ 49 h 106"/>
                <a:gd name="T46" fmla="*/ 120 w 131"/>
                <a:gd name="T47" fmla="*/ 49 h 106"/>
                <a:gd name="T48" fmla="*/ 113 w 131"/>
                <a:gd name="T49" fmla="*/ 45 h 106"/>
                <a:gd name="T50" fmla="*/ 108 w 131"/>
                <a:gd name="T51" fmla="*/ 50 h 106"/>
                <a:gd name="T52" fmla="*/ 86 w 131"/>
                <a:gd name="T53" fmla="*/ 58 h 106"/>
                <a:gd name="T54" fmla="*/ 75 w 131"/>
                <a:gd name="T55" fmla="*/ 60 h 106"/>
                <a:gd name="T56" fmla="*/ 68 w 131"/>
                <a:gd name="T57" fmla="*/ 69 h 106"/>
                <a:gd name="T58" fmla="*/ 48 w 131"/>
                <a:gd name="T59" fmla="*/ 85 h 106"/>
                <a:gd name="T60" fmla="*/ 42 w 131"/>
                <a:gd name="T61" fmla="*/ 84 h 106"/>
                <a:gd name="T62" fmla="*/ 36 w 131"/>
                <a:gd name="T63" fmla="*/ 84 h 106"/>
                <a:gd name="T64" fmla="*/ 15 w 131"/>
                <a:gd name="T65" fmla="*/ 101 h 106"/>
                <a:gd name="T66" fmla="*/ 8 w 131"/>
                <a:gd name="T6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1" h="106">
                  <a:moveTo>
                    <a:pt x="8" y="106"/>
                  </a:moveTo>
                  <a:cubicBezTo>
                    <a:pt x="7" y="106"/>
                    <a:pt x="6" y="106"/>
                    <a:pt x="5" y="106"/>
                  </a:cubicBezTo>
                  <a:cubicBezTo>
                    <a:pt x="4" y="105"/>
                    <a:pt x="2" y="104"/>
                    <a:pt x="1" y="102"/>
                  </a:cubicBezTo>
                  <a:cubicBezTo>
                    <a:pt x="0" y="100"/>
                    <a:pt x="0" y="98"/>
                    <a:pt x="1" y="96"/>
                  </a:cubicBezTo>
                  <a:cubicBezTo>
                    <a:pt x="6" y="79"/>
                    <a:pt x="19" y="69"/>
                    <a:pt x="35" y="69"/>
                  </a:cubicBezTo>
                  <a:cubicBezTo>
                    <a:pt x="38" y="69"/>
                    <a:pt x="42" y="69"/>
                    <a:pt x="45" y="70"/>
                  </a:cubicBezTo>
                  <a:cubicBezTo>
                    <a:pt x="46" y="70"/>
                    <a:pt x="47" y="70"/>
                    <a:pt x="48" y="70"/>
                  </a:cubicBezTo>
                  <a:cubicBezTo>
                    <a:pt x="51" y="70"/>
                    <a:pt x="52" y="69"/>
                    <a:pt x="55" y="63"/>
                  </a:cubicBezTo>
                  <a:cubicBezTo>
                    <a:pt x="58" y="57"/>
                    <a:pt x="61" y="51"/>
                    <a:pt x="68" y="47"/>
                  </a:cubicBezTo>
                  <a:cubicBezTo>
                    <a:pt x="75" y="44"/>
                    <a:pt x="80" y="44"/>
                    <a:pt x="85" y="43"/>
                  </a:cubicBezTo>
                  <a:cubicBezTo>
                    <a:pt x="91" y="43"/>
                    <a:pt x="94" y="43"/>
                    <a:pt x="97" y="40"/>
                  </a:cubicBezTo>
                  <a:cubicBezTo>
                    <a:pt x="98" y="39"/>
                    <a:pt x="99" y="38"/>
                    <a:pt x="100" y="37"/>
                  </a:cubicBezTo>
                  <a:cubicBezTo>
                    <a:pt x="93" y="33"/>
                    <a:pt x="93" y="33"/>
                    <a:pt x="93" y="33"/>
                  </a:cubicBezTo>
                  <a:cubicBezTo>
                    <a:pt x="93" y="33"/>
                    <a:pt x="92" y="32"/>
                    <a:pt x="92" y="31"/>
                  </a:cubicBezTo>
                  <a:cubicBezTo>
                    <a:pt x="92" y="30"/>
                    <a:pt x="92" y="29"/>
                    <a:pt x="93" y="29"/>
                  </a:cubicBezTo>
                  <a:cubicBezTo>
                    <a:pt x="128" y="1"/>
                    <a:pt x="128" y="1"/>
                    <a:pt x="128" y="1"/>
                  </a:cubicBezTo>
                  <a:cubicBezTo>
                    <a:pt x="128" y="1"/>
                    <a:pt x="129" y="0"/>
                    <a:pt x="129" y="0"/>
                  </a:cubicBezTo>
                  <a:cubicBezTo>
                    <a:pt x="130" y="0"/>
                    <a:pt x="130" y="0"/>
                    <a:pt x="130" y="0"/>
                  </a:cubicBezTo>
                  <a:cubicBezTo>
                    <a:pt x="131" y="1"/>
                    <a:pt x="131" y="1"/>
                    <a:pt x="131" y="1"/>
                  </a:cubicBezTo>
                  <a:cubicBezTo>
                    <a:pt x="131" y="1"/>
                    <a:pt x="131" y="2"/>
                    <a:pt x="131" y="3"/>
                  </a:cubicBezTo>
                  <a:cubicBezTo>
                    <a:pt x="124" y="47"/>
                    <a:pt x="124" y="47"/>
                    <a:pt x="124" y="47"/>
                  </a:cubicBezTo>
                  <a:cubicBezTo>
                    <a:pt x="124" y="48"/>
                    <a:pt x="123" y="49"/>
                    <a:pt x="122" y="49"/>
                  </a:cubicBezTo>
                  <a:cubicBezTo>
                    <a:pt x="122" y="49"/>
                    <a:pt x="122" y="49"/>
                    <a:pt x="122" y="49"/>
                  </a:cubicBezTo>
                  <a:cubicBezTo>
                    <a:pt x="121" y="49"/>
                    <a:pt x="121" y="49"/>
                    <a:pt x="120" y="49"/>
                  </a:cubicBezTo>
                  <a:cubicBezTo>
                    <a:pt x="113" y="45"/>
                    <a:pt x="113" y="45"/>
                    <a:pt x="113" y="45"/>
                  </a:cubicBezTo>
                  <a:cubicBezTo>
                    <a:pt x="111" y="46"/>
                    <a:pt x="110" y="48"/>
                    <a:pt x="108" y="50"/>
                  </a:cubicBezTo>
                  <a:cubicBezTo>
                    <a:pt x="100" y="57"/>
                    <a:pt x="92" y="58"/>
                    <a:pt x="86" y="58"/>
                  </a:cubicBezTo>
                  <a:cubicBezTo>
                    <a:pt x="82" y="58"/>
                    <a:pt x="78" y="58"/>
                    <a:pt x="75" y="60"/>
                  </a:cubicBezTo>
                  <a:cubicBezTo>
                    <a:pt x="72" y="61"/>
                    <a:pt x="70" y="65"/>
                    <a:pt x="68" y="69"/>
                  </a:cubicBezTo>
                  <a:cubicBezTo>
                    <a:pt x="65" y="75"/>
                    <a:pt x="61" y="85"/>
                    <a:pt x="48" y="85"/>
                  </a:cubicBezTo>
                  <a:cubicBezTo>
                    <a:pt x="46" y="85"/>
                    <a:pt x="44" y="85"/>
                    <a:pt x="42" y="84"/>
                  </a:cubicBezTo>
                  <a:cubicBezTo>
                    <a:pt x="40" y="84"/>
                    <a:pt x="38" y="84"/>
                    <a:pt x="36" y="84"/>
                  </a:cubicBezTo>
                  <a:cubicBezTo>
                    <a:pt x="22" y="84"/>
                    <a:pt x="17" y="94"/>
                    <a:pt x="15" y="101"/>
                  </a:cubicBezTo>
                  <a:cubicBezTo>
                    <a:pt x="14" y="104"/>
                    <a:pt x="11" y="106"/>
                    <a:pt x="8"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3" name="Oval 30">
              <a:extLst>
                <a:ext uri="{FF2B5EF4-FFF2-40B4-BE49-F238E27FC236}">
                  <a16:creationId xmlns:a16="http://schemas.microsoft.com/office/drawing/2014/main" id="{43E4CC4B-2D18-CBC1-0B26-73C0699BA556}"/>
                </a:ext>
              </a:extLst>
            </p:cNvPr>
            <p:cNvSpPr>
              <a:spLocks noChangeArrowheads="1"/>
            </p:cNvSpPr>
            <p:nvPr/>
          </p:nvSpPr>
          <p:spPr bwMode="auto">
            <a:xfrm>
              <a:off x="4832350" y="2016126"/>
              <a:ext cx="93662" cy="365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4" name="Freeform 31">
              <a:extLst>
                <a:ext uri="{FF2B5EF4-FFF2-40B4-BE49-F238E27FC236}">
                  <a16:creationId xmlns:a16="http://schemas.microsoft.com/office/drawing/2014/main" id="{367E698F-1724-23B5-48FE-59472BB55029}"/>
                </a:ext>
              </a:extLst>
            </p:cNvPr>
            <p:cNvSpPr>
              <a:spLocks/>
            </p:cNvSpPr>
            <p:nvPr/>
          </p:nvSpPr>
          <p:spPr bwMode="auto">
            <a:xfrm>
              <a:off x="4832350" y="2147888"/>
              <a:ext cx="93662" cy="38100"/>
            </a:xfrm>
            <a:custGeom>
              <a:avLst/>
              <a:gdLst>
                <a:gd name="T0" fmla="*/ 21 w 43"/>
                <a:gd name="T1" fmla="*/ 5 h 18"/>
                <a:gd name="T2" fmla="*/ 0 w 43"/>
                <a:gd name="T3" fmla="*/ 0 h 18"/>
                <a:gd name="T4" fmla="*/ 0 w 43"/>
                <a:gd name="T5" fmla="*/ 9 h 18"/>
                <a:gd name="T6" fmla="*/ 21 w 43"/>
                <a:gd name="T7" fmla="*/ 18 h 18"/>
                <a:gd name="T8" fmla="*/ 43 w 43"/>
                <a:gd name="T9" fmla="*/ 9 h 18"/>
                <a:gd name="T10" fmla="*/ 43 w 43"/>
                <a:gd name="T11" fmla="*/ 0 h 18"/>
                <a:gd name="T12" fmla="*/ 21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1" y="5"/>
                  </a:moveTo>
                  <a:cubicBezTo>
                    <a:pt x="14" y="5"/>
                    <a:pt x="5" y="4"/>
                    <a:pt x="0" y="0"/>
                  </a:cubicBezTo>
                  <a:cubicBezTo>
                    <a:pt x="0" y="9"/>
                    <a:pt x="0" y="9"/>
                    <a:pt x="0" y="9"/>
                  </a:cubicBezTo>
                  <a:cubicBezTo>
                    <a:pt x="0" y="15"/>
                    <a:pt x="11" y="18"/>
                    <a:pt x="21" y="18"/>
                  </a:cubicBezTo>
                  <a:cubicBezTo>
                    <a:pt x="32" y="18"/>
                    <a:pt x="43" y="15"/>
                    <a:pt x="43" y="9"/>
                  </a:cubicBezTo>
                  <a:cubicBezTo>
                    <a:pt x="43" y="0"/>
                    <a:pt x="43" y="0"/>
                    <a:pt x="43" y="0"/>
                  </a:cubicBezTo>
                  <a:cubicBezTo>
                    <a:pt x="37" y="4"/>
                    <a:pt x="29"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5" name="Freeform 32">
              <a:extLst>
                <a:ext uri="{FF2B5EF4-FFF2-40B4-BE49-F238E27FC236}">
                  <a16:creationId xmlns:a16="http://schemas.microsoft.com/office/drawing/2014/main" id="{ADB813DB-BFC9-57F3-AC9A-9726B2BE837F}"/>
                </a:ext>
              </a:extLst>
            </p:cNvPr>
            <p:cNvSpPr>
              <a:spLocks/>
            </p:cNvSpPr>
            <p:nvPr/>
          </p:nvSpPr>
          <p:spPr bwMode="auto">
            <a:xfrm>
              <a:off x="4832350" y="2105026"/>
              <a:ext cx="93662" cy="36512"/>
            </a:xfrm>
            <a:custGeom>
              <a:avLst/>
              <a:gdLst>
                <a:gd name="T0" fmla="*/ 21 w 43"/>
                <a:gd name="T1" fmla="*/ 5 h 17"/>
                <a:gd name="T2" fmla="*/ 0 w 43"/>
                <a:gd name="T3" fmla="*/ 0 h 17"/>
                <a:gd name="T4" fmla="*/ 0 w 43"/>
                <a:gd name="T5" fmla="*/ 9 h 17"/>
                <a:gd name="T6" fmla="*/ 21 w 43"/>
                <a:gd name="T7" fmla="*/ 17 h 17"/>
                <a:gd name="T8" fmla="*/ 43 w 43"/>
                <a:gd name="T9" fmla="*/ 9 h 17"/>
                <a:gd name="T10" fmla="*/ 43 w 43"/>
                <a:gd name="T11" fmla="*/ 0 h 17"/>
                <a:gd name="T12" fmla="*/ 21 w 43"/>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43" h="17">
                  <a:moveTo>
                    <a:pt x="21" y="5"/>
                  </a:moveTo>
                  <a:cubicBezTo>
                    <a:pt x="14" y="5"/>
                    <a:pt x="5" y="3"/>
                    <a:pt x="0" y="0"/>
                  </a:cubicBezTo>
                  <a:cubicBezTo>
                    <a:pt x="0" y="9"/>
                    <a:pt x="0" y="9"/>
                    <a:pt x="0" y="9"/>
                  </a:cubicBezTo>
                  <a:cubicBezTo>
                    <a:pt x="0" y="14"/>
                    <a:pt x="11" y="17"/>
                    <a:pt x="21" y="17"/>
                  </a:cubicBezTo>
                  <a:cubicBezTo>
                    <a:pt x="32" y="17"/>
                    <a:pt x="43" y="14"/>
                    <a:pt x="43" y="9"/>
                  </a:cubicBezTo>
                  <a:cubicBezTo>
                    <a:pt x="43" y="0"/>
                    <a:pt x="43" y="0"/>
                    <a:pt x="43" y="0"/>
                  </a:cubicBezTo>
                  <a:cubicBezTo>
                    <a:pt x="37" y="3"/>
                    <a:pt x="29"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6" name="Freeform 33">
              <a:extLst>
                <a:ext uri="{FF2B5EF4-FFF2-40B4-BE49-F238E27FC236}">
                  <a16:creationId xmlns:a16="http://schemas.microsoft.com/office/drawing/2014/main" id="{215C0324-5BB1-E31C-5A62-A0BDE35ED1E0}"/>
                </a:ext>
              </a:extLst>
            </p:cNvPr>
            <p:cNvSpPr>
              <a:spLocks/>
            </p:cNvSpPr>
            <p:nvPr/>
          </p:nvSpPr>
          <p:spPr bwMode="auto">
            <a:xfrm>
              <a:off x="4832350" y="2058988"/>
              <a:ext cx="93662" cy="39687"/>
            </a:xfrm>
            <a:custGeom>
              <a:avLst/>
              <a:gdLst>
                <a:gd name="T0" fmla="*/ 21 w 43"/>
                <a:gd name="T1" fmla="*/ 5 h 18"/>
                <a:gd name="T2" fmla="*/ 0 w 43"/>
                <a:gd name="T3" fmla="*/ 0 h 18"/>
                <a:gd name="T4" fmla="*/ 0 w 43"/>
                <a:gd name="T5" fmla="*/ 9 h 18"/>
                <a:gd name="T6" fmla="*/ 21 w 43"/>
                <a:gd name="T7" fmla="*/ 18 h 18"/>
                <a:gd name="T8" fmla="*/ 43 w 43"/>
                <a:gd name="T9" fmla="*/ 9 h 18"/>
                <a:gd name="T10" fmla="*/ 43 w 43"/>
                <a:gd name="T11" fmla="*/ 0 h 18"/>
                <a:gd name="T12" fmla="*/ 21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1" y="5"/>
                  </a:moveTo>
                  <a:cubicBezTo>
                    <a:pt x="14" y="5"/>
                    <a:pt x="5" y="4"/>
                    <a:pt x="0" y="0"/>
                  </a:cubicBezTo>
                  <a:cubicBezTo>
                    <a:pt x="0" y="9"/>
                    <a:pt x="0" y="9"/>
                    <a:pt x="0" y="9"/>
                  </a:cubicBezTo>
                  <a:cubicBezTo>
                    <a:pt x="0" y="15"/>
                    <a:pt x="11" y="18"/>
                    <a:pt x="21" y="18"/>
                  </a:cubicBezTo>
                  <a:cubicBezTo>
                    <a:pt x="32" y="18"/>
                    <a:pt x="43" y="15"/>
                    <a:pt x="43" y="9"/>
                  </a:cubicBezTo>
                  <a:cubicBezTo>
                    <a:pt x="43" y="0"/>
                    <a:pt x="43" y="0"/>
                    <a:pt x="43" y="0"/>
                  </a:cubicBezTo>
                  <a:cubicBezTo>
                    <a:pt x="37" y="4"/>
                    <a:pt x="29"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7" name="Oval 34">
              <a:extLst>
                <a:ext uri="{FF2B5EF4-FFF2-40B4-BE49-F238E27FC236}">
                  <a16:creationId xmlns:a16="http://schemas.microsoft.com/office/drawing/2014/main" id="{83B50EA5-C427-78A7-9B1A-59FA1C273668}"/>
                </a:ext>
              </a:extLst>
            </p:cNvPr>
            <p:cNvSpPr>
              <a:spLocks noChangeArrowheads="1"/>
            </p:cNvSpPr>
            <p:nvPr/>
          </p:nvSpPr>
          <p:spPr bwMode="auto">
            <a:xfrm>
              <a:off x="4724400" y="2062163"/>
              <a:ext cx="90487" cy="333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8" name="Freeform 35">
              <a:extLst>
                <a:ext uri="{FF2B5EF4-FFF2-40B4-BE49-F238E27FC236}">
                  <a16:creationId xmlns:a16="http://schemas.microsoft.com/office/drawing/2014/main" id="{8896010E-12E9-A8BE-4C81-391A3AC3380C}"/>
                </a:ext>
              </a:extLst>
            </p:cNvPr>
            <p:cNvSpPr>
              <a:spLocks/>
            </p:cNvSpPr>
            <p:nvPr/>
          </p:nvSpPr>
          <p:spPr bwMode="auto">
            <a:xfrm>
              <a:off x="4724400" y="2147888"/>
              <a:ext cx="90487" cy="38100"/>
            </a:xfrm>
            <a:custGeom>
              <a:avLst/>
              <a:gdLst>
                <a:gd name="T0" fmla="*/ 21 w 42"/>
                <a:gd name="T1" fmla="*/ 5 h 18"/>
                <a:gd name="T2" fmla="*/ 0 w 42"/>
                <a:gd name="T3" fmla="*/ 0 h 18"/>
                <a:gd name="T4" fmla="*/ 0 w 42"/>
                <a:gd name="T5" fmla="*/ 9 h 18"/>
                <a:gd name="T6" fmla="*/ 21 w 42"/>
                <a:gd name="T7" fmla="*/ 18 h 18"/>
                <a:gd name="T8" fmla="*/ 42 w 42"/>
                <a:gd name="T9" fmla="*/ 9 h 18"/>
                <a:gd name="T10" fmla="*/ 42 w 42"/>
                <a:gd name="T11" fmla="*/ 0 h 18"/>
                <a:gd name="T12" fmla="*/ 21 w 42"/>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2" h="18">
                  <a:moveTo>
                    <a:pt x="21" y="5"/>
                  </a:moveTo>
                  <a:cubicBezTo>
                    <a:pt x="13" y="5"/>
                    <a:pt x="5" y="4"/>
                    <a:pt x="0" y="0"/>
                  </a:cubicBezTo>
                  <a:cubicBezTo>
                    <a:pt x="0" y="9"/>
                    <a:pt x="0" y="9"/>
                    <a:pt x="0" y="9"/>
                  </a:cubicBezTo>
                  <a:cubicBezTo>
                    <a:pt x="0" y="15"/>
                    <a:pt x="11" y="18"/>
                    <a:pt x="21" y="18"/>
                  </a:cubicBezTo>
                  <a:cubicBezTo>
                    <a:pt x="32" y="18"/>
                    <a:pt x="42" y="15"/>
                    <a:pt x="42" y="9"/>
                  </a:cubicBezTo>
                  <a:cubicBezTo>
                    <a:pt x="42" y="0"/>
                    <a:pt x="42" y="0"/>
                    <a:pt x="42" y="0"/>
                  </a:cubicBezTo>
                  <a:cubicBezTo>
                    <a:pt x="37" y="4"/>
                    <a:pt x="29"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89" name="Freeform 36">
              <a:extLst>
                <a:ext uri="{FF2B5EF4-FFF2-40B4-BE49-F238E27FC236}">
                  <a16:creationId xmlns:a16="http://schemas.microsoft.com/office/drawing/2014/main" id="{2020D1F1-DB10-5E04-C6D0-81EA8ECDB6F9}"/>
                </a:ext>
              </a:extLst>
            </p:cNvPr>
            <p:cNvSpPr>
              <a:spLocks/>
            </p:cNvSpPr>
            <p:nvPr/>
          </p:nvSpPr>
          <p:spPr bwMode="auto">
            <a:xfrm>
              <a:off x="4724400" y="2105026"/>
              <a:ext cx="90487" cy="36512"/>
            </a:xfrm>
            <a:custGeom>
              <a:avLst/>
              <a:gdLst>
                <a:gd name="T0" fmla="*/ 21 w 42"/>
                <a:gd name="T1" fmla="*/ 5 h 17"/>
                <a:gd name="T2" fmla="*/ 0 w 42"/>
                <a:gd name="T3" fmla="*/ 0 h 17"/>
                <a:gd name="T4" fmla="*/ 0 w 42"/>
                <a:gd name="T5" fmla="*/ 9 h 17"/>
                <a:gd name="T6" fmla="*/ 21 w 42"/>
                <a:gd name="T7" fmla="*/ 17 h 17"/>
                <a:gd name="T8" fmla="*/ 42 w 42"/>
                <a:gd name="T9" fmla="*/ 9 h 17"/>
                <a:gd name="T10" fmla="*/ 42 w 42"/>
                <a:gd name="T11" fmla="*/ 0 h 17"/>
                <a:gd name="T12" fmla="*/ 21 w 42"/>
                <a:gd name="T13" fmla="*/ 5 h 17"/>
              </a:gdLst>
              <a:ahLst/>
              <a:cxnLst>
                <a:cxn ang="0">
                  <a:pos x="T0" y="T1"/>
                </a:cxn>
                <a:cxn ang="0">
                  <a:pos x="T2" y="T3"/>
                </a:cxn>
                <a:cxn ang="0">
                  <a:pos x="T4" y="T5"/>
                </a:cxn>
                <a:cxn ang="0">
                  <a:pos x="T6" y="T7"/>
                </a:cxn>
                <a:cxn ang="0">
                  <a:pos x="T8" y="T9"/>
                </a:cxn>
                <a:cxn ang="0">
                  <a:pos x="T10" y="T11"/>
                </a:cxn>
                <a:cxn ang="0">
                  <a:pos x="T12" y="T13"/>
                </a:cxn>
              </a:cxnLst>
              <a:rect l="0" t="0" r="r" b="b"/>
              <a:pathLst>
                <a:path w="42" h="17">
                  <a:moveTo>
                    <a:pt x="21" y="5"/>
                  </a:moveTo>
                  <a:cubicBezTo>
                    <a:pt x="13" y="5"/>
                    <a:pt x="5" y="3"/>
                    <a:pt x="0" y="0"/>
                  </a:cubicBezTo>
                  <a:cubicBezTo>
                    <a:pt x="0" y="9"/>
                    <a:pt x="0" y="9"/>
                    <a:pt x="0" y="9"/>
                  </a:cubicBezTo>
                  <a:cubicBezTo>
                    <a:pt x="0" y="14"/>
                    <a:pt x="11" y="17"/>
                    <a:pt x="21" y="17"/>
                  </a:cubicBezTo>
                  <a:cubicBezTo>
                    <a:pt x="32" y="17"/>
                    <a:pt x="42" y="14"/>
                    <a:pt x="42" y="9"/>
                  </a:cubicBezTo>
                  <a:cubicBezTo>
                    <a:pt x="42" y="0"/>
                    <a:pt x="42" y="0"/>
                    <a:pt x="42" y="0"/>
                  </a:cubicBezTo>
                  <a:cubicBezTo>
                    <a:pt x="37" y="3"/>
                    <a:pt x="29" y="5"/>
                    <a:pt x="2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90" name="Freeform 37">
              <a:extLst>
                <a:ext uri="{FF2B5EF4-FFF2-40B4-BE49-F238E27FC236}">
                  <a16:creationId xmlns:a16="http://schemas.microsoft.com/office/drawing/2014/main" id="{01226F8E-EB60-A1E2-F093-EA2187A3E920}"/>
                </a:ext>
              </a:extLst>
            </p:cNvPr>
            <p:cNvSpPr>
              <a:spLocks/>
            </p:cNvSpPr>
            <p:nvPr/>
          </p:nvSpPr>
          <p:spPr bwMode="auto">
            <a:xfrm>
              <a:off x="4614862" y="2147888"/>
              <a:ext cx="92075" cy="38100"/>
            </a:xfrm>
            <a:custGeom>
              <a:avLst/>
              <a:gdLst>
                <a:gd name="T0" fmla="*/ 22 w 43"/>
                <a:gd name="T1" fmla="*/ 5 h 18"/>
                <a:gd name="T2" fmla="*/ 0 w 43"/>
                <a:gd name="T3" fmla="*/ 0 h 18"/>
                <a:gd name="T4" fmla="*/ 0 w 43"/>
                <a:gd name="T5" fmla="*/ 9 h 18"/>
                <a:gd name="T6" fmla="*/ 22 w 43"/>
                <a:gd name="T7" fmla="*/ 18 h 18"/>
                <a:gd name="T8" fmla="*/ 43 w 43"/>
                <a:gd name="T9" fmla="*/ 9 h 18"/>
                <a:gd name="T10" fmla="*/ 43 w 43"/>
                <a:gd name="T11" fmla="*/ 0 h 18"/>
                <a:gd name="T12" fmla="*/ 22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2" y="5"/>
                  </a:moveTo>
                  <a:cubicBezTo>
                    <a:pt x="14" y="5"/>
                    <a:pt x="6" y="4"/>
                    <a:pt x="0" y="0"/>
                  </a:cubicBezTo>
                  <a:cubicBezTo>
                    <a:pt x="0" y="9"/>
                    <a:pt x="0" y="9"/>
                    <a:pt x="0" y="9"/>
                  </a:cubicBezTo>
                  <a:cubicBezTo>
                    <a:pt x="0" y="15"/>
                    <a:pt x="11" y="18"/>
                    <a:pt x="22" y="18"/>
                  </a:cubicBezTo>
                  <a:cubicBezTo>
                    <a:pt x="32" y="18"/>
                    <a:pt x="43" y="15"/>
                    <a:pt x="43" y="9"/>
                  </a:cubicBezTo>
                  <a:cubicBezTo>
                    <a:pt x="43" y="0"/>
                    <a:pt x="43" y="0"/>
                    <a:pt x="43" y="0"/>
                  </a:cubicBezTo>
                  <a:cubicBezTo>
                    <a:pt x="38" y="4"/>
                    <a:pt x="29" y="5"/>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91" name="Oval 38">
              <a:extLst>
                <a:ext uri="{FF2B5EF4-FFF2-40B4-BE49-F238E27FC236}">
                  <a16:creationId xmlns:a16="http://schemas.microsoft.com/office/drawing/2014/main" id="{5FF489D3-5055-8324-F13B-0589C3286CA2}"/>
                </a:ext>
              </a:extLst>
            </p:cNvPr>
            <p:cNvSpPr>
              <a:spLocks noChangeArrowheads="1"/>
            </p:cNvSpPr>
            <p:nvPr/>
          </p:nvSpPr>
          <p:spPr bwMode="auto">
            <a:xfrm>
              <a:off x="4614862" y="2105026"/>
              <a:ext cx="92075" cy="3651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sp>
          <p:nvSpPr>
            <p:cNvPr id="92" name="Freeform 39">
              <a:extLst>
                <a:ext uri="{FF2B5EF4-FFF2-40B4-BE49-F238E27FC236}">
                  <a16:creationId xmlns:a16="http://schemas.microsoft.com/office/drawing/2014/main" id="{43836DAB-8AE5-98B4-EC36-A3EFE4E7A0A6}"/>
                </a:ext>
              </a:extLst>
            </p:cNvPr>
            <p:cNvSpPr>
              <a:spLocks/>
            </p:cNvSpPr>
            <p:nvPr/>
          </p:nvSpPr>
          <p:spPr bwMode="auto">
            <a:xfrm>
              <a:off x="4614862" y="2147888"/>
              <a:ext cx="92075" cy="38100"/>
            </a:xfrm>
            <a:custGeom>
              <a:avLst/>
              <a:gdLst>
                <a:gd name="T0" fmla="*/ 22 w 43"/>
                <a:gd name="T1" fmla="*/ 5 h 18"/>
                <a:gd name="T2" fmla="*/ 0 w 43"/>
                <a:gd name="T3" fmla="*/ 0 h 18"/>
                <a:gd name="T4" fmla="*/ 0 w 43"/>
                <a:gd name="T5" fmla="*/ 9 h 18"/>
                <a:gd name="T6" fmla="*/ 22 w 43"/>
                <a:gd name="T7" fmla="*/ 18 h 18"/>
                <a:gd name="T8" fmla="*/ 43 w 43"/>
                <a:gd name="T9" fmla="*/ 9 h 18"/>
                <a:gd name="T10" fmla="*/ 43 w 43"/>
                <a:gd name="T11" fmla="*/ 0 h 18"/>
                <a:gd name="T12" fmla="*/ 22 w 43"/>
                <a:gd name="T13" fmla="*/ 5 h 18"/>
              </a:gdLst>
              <a:ahLst/>
              <a:cxnLst>
                <a:cxn ang="0">
                  <a:pos x="T0" y="T1"/>
                </a:cxn>
                <a:cxn ang="0">
                  <a:pos x="T2" y="T3"/>
                </a:cxn>
                <a:cxn ang="0">
                  <a:pos x="T4" y="T5"/>
                </a:cxn>
                <a:cxn ang="0">
                  <a:pos x="T6" y="T7"/>
                </a:cxn>
                <a:cxn ang="0">
                  <a:pos x="T8" y="T9"/>
                </a:cxn>
                <a:cxn ang="0">
                  <a:pos x="T10" y="T11"/>
                </a:cxn>
                <a:cxn ang="0">
                  <a:pos x="T12" y="T13"/>
                </a:cxn>
              </a:cxnLst>
              <a:rect l="0" t="0" r="r" b="b"/>
              <a:pathLst>
                <a:path w="43" h="18">
                  <a:moveTo>
                    <a:pt x="22" y="5"/>
                  </a:moveTo>
                  <a:cubicBezTo>
                    <a:pt x="14" y="5"/>
                    <a:pt x="6" y="4"/>
                    <a:pt x="0" y="0"/>
                  </a:cubicBezTo>
                  <a:cubicBezTo>
                    <a:pt x="0" y="9"/>
                    <a:pt x="0" y="9"/>
                    <a:pt x="0" y="9"/>
                  </a:cubicBezTo>
                  <a:cubicBezTo>
                    <a:pt x="0" y="15"/>
                    <a:pt x="11" y="18"/>
                    <a:pt x="22" y="18"/>
                  </a:cubicBezTo>
                  <a:cubicBezTo>
                    <a:pt x="32" y="18"/>
                    <a:pt x="43" y="15"/>
                    <a:pt x="43" y="9"/>
                  </a:cubicBezTo>
                  <a:cubicBezTo>
                    <a:pt x="43" y="0"/>
                    <a:pt x="43" y="0"/>
                    <a:pt x="43" y="0"/>
                  </a:cubicBezTo>
                  <a:cubicBezTo>
                    <a:pt x="38" y="4"/>
                    <a:pt x="29" y="5"/>
                    <a:pt x="2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97" tIns="46649" rIns="93297" bIns="46649" numCol="1" anchor="t" anchorCtr="0" compatLnSpc="1">
              <a:prstTxWarp prst="textNoShape">
                <a:avLst/>
              </a:prstTxWarp>
            </a:bodyPr>
            <a:lstStyle/>
            <a:p>
              <a:pPr marL="0" marR="0" lvl="0" indent="0" defTabSz="932962" eaLnBrk="1" fontAlgn="base" latinLnBrk="0" hangingPunct="1">
                <a:lnSpc>
                  <a:spcPct val="100000"/>
                </a:lnSpc>
                <a:spcBef>
                  <a:spcPct val="0"/>
                </a:spcBef>
                <a:spcAft>
                  <a:spcPct val="0"/>
                </a:spcAft>
                <a:buClrTx/>
                <a:buSzTx/>
                <a:buFontTx/>
                <a:buNone/>
                <a:tabLst/>
                <a:defRPr/>
              </a:pPr>
              <a:endParaRPr kumimoji="0" lang="de-DE" sz="1632" b="0" i="0" u="none" strike="noStrike" kern="0" cap="none" spc="0" normalizeH="0" baseline="0" noProof="0">
                <a:ln>
                  <a:noFill/>
                </a:ln>
                <a:solidFill>
                  <a:srgbClr val="000000"/>
                </a:solidFill>
                <a:effectLst/>
                <a:uLnTx/>
                <a:uFillTx/>
                <a:latin typeface="Arial" charset="0"/>
              </a:endParaRPr>
            </a:p>
          </p:txBody>
        </p:sp>
      </p:grpSp>
      <p:sp>
        <p:nvSpPr>
          <p:cNvPr id="42" name="Title 1">
            <a:extLst>
              <a:ext uri="{FF2B5EF4-FFF2-40B4-BE49-F238E27FC236}">
                <a16:creationId xmlns:a16="http://schemas.microsoft.com/office/drawing/2014/main" id="{A820BF11-823E-1988-D20F-5F0FB7F5362D}"/>
              </a:ext>
            </a:extLst>
          </p:cNvPr>
          <p:cNvSpPr>
            <a:spLocks noGrp="1"/>
          </p:cNvSpPr>
          <p:nvPr>
            <p:ph type="title"/>
          </p:nvPr>
        </p:nvSpPr>
        <p:spPr>
          <a:xfrm>
            <a:off x="609600" y="104415"/>
            <a:ext cx="10972800" cy="906738"/>
          </a:xfrm>
        </p:spPr>
        <p:txBody>
          <a:bodyPr vert="horz"/>
          <a:lstStyle/>
          <a:p>
            <a:r>
              <a:rPr lang="en-US"/>
              <a:t>You have been hired by PharmaSpace to help them understand the opportunity for their product RELIEVE</a:t>
            </a:r>
          </a:p>
        </p:txBody>
      </p:sp>
    </p:spTree>
    <p:extLst>
      <p:ext uri="{BB962C8B-B14F-4D97-AF65-F5344CB8AC3E}">
        <p14:creationId xmlns:p14="http://schemas.microsoft.com/office/powerpoint/2010/main" val="400740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D612FFE5-8B00-523F-38C0-7149EBB07152}"/>
              </a:ext>
            </a:extLst>
          </p:cNvPr>
          <p:cNvGraphicFramePr>
            <a:graphicFrameLocks noChangeAspect="1"/>
          </p:cNvGraphicFramePr>
          <p:nvPr>
            <p:custDataLst>
              <p:tags r:id="rId1"/>
            </p:custDataLst>
            <p:extLst>
              <p:ext uri="{D42A27DB-BD31-4B8C-83A1-F6EECF244321}">
                <p14:modId xmlns:p14="http://schemas.microsoft.com/office/powerpoint/2010/main" val="1942880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7" imgH="307" progId="TCLayout.ActiveDocument.1">
                  <p:embed/>
                </p:oleObj>
              </mc:Choice>
              <mc:Fallback>
                <p:oleObj name="think-cell Slide" r:id="rId3" imgW="307" imgH="307" progId="TCLayout.ActiveDocument.1">
                  <p:embed/>
                  <p:pic>
                    <p:nvPicPr>
                      <p:cNvPr id="13" name="Object 12" hidden="1">
                        <a:extLst>
                          <a:ext uri="{FF2B5EF4-FFF2-40B4-BE49-F238E27FC236}">
                            <a16:creationId xmlns:a16="http://schemas.microsoft.com/office/drawing/2014/main" id="{D612FFE5-8B00-523F-38C0-7149EBB0715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F2E850C2-47CA-E2FE-A230-E3B2490748E5}"/>
              </a:ext>
            </a:extLst>
          </p:cNvPr>
          <p:cNvGrpSpPr/>
          <p:nvPr/>
        </p:nvGrpSpPr>
        <p:grpSpPr>
          <a:xfrm>
            <a:off x="2946243" y="3441607"/>
            <a:ext cx="701618" cy="701618"/>
            <a:chOff x="1931045" y="1111169"/>
            <a:chExt cx="914400" cy="914400"/>
          </a:xfrm>
        </p:grpSpPr>
        <p:pic>
          <p:nvPicPr>
            <p:cNvPr id="47" name="Picture 46">
              <a:extLst>
                <a:ext uri="{FF2B5EF4-FFF2-40B4-BE49-F238E27FC236}">
                  <a16:creationId xmlns:a16="http://schemas.microsoft.com/office/drawing/2014/main" id="{EDDA2989-B842-86DB-1E71-F381E5E095F2}"/>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079" r="18921"/>
            <a:stretch/>
          </p:blipFill>
          <p:spPr>
            <a:xfrm>
              <a:off x="1931045" y="1111169"/>
              <a:ext cx="914400" cy="914400"/>
            </a:xfrm>
            <a:prstGeom prst="ellipse">
              <a:avLst/>
            </a:prstGeom>
            <a:effectLst>
              <a:outerShdw blurRad="63500" algn="ctr" rotWithShape="0">
                <a:prstClr val="black">
                  <a:alpha val="40000"/>
                </a:prstClr>
              </a:outerShdw>
            </a:effectLst>
          </p:spPr>
        </p:pic>
        <p:sp>
          <p:nvSpPr>
            <p:cNvPr id="48" name="Rectangle: Top Corners Rounded 26">
              <a:extLst>
                <a:ext uri="{FF2B5EF4-FFF2-40B4-BE49-F238E27FC236}">
                  <a16:creationId xmlns:a16="http://schemas.microsoft.com/office/drawing/2014/main" id="{049D73A7-22B1-E749-2DB1-87DD87512490}"/>
                </a:ext>
              </a:extLst>
            </p:cNvPr>
            <p:cNvSpPr/>
            <p:nvPr/>
          </p:nvSpPr>
          <p:spPr>
            <a:xfrm>
              <a:off x="1931045" y="1111169"/>
              <a:ext cx="914400" cy="914400"/>
            </a:xfrm>
            <a:prstGeom prst="ellipse">
              <a:avLst/>
            </a:prstGeom>
            <a:solidFill>
              <a:schemeClr val="accent1">
                <a:alpha val="76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grpSp>
      <p:grpSp>
        <p:nvGrpSpPr>
          <p:cNvPr id="49" name="Group 48">
            <a:extLst>
              <a:ext uri="{FF2B5EF4-FFF2-40B4-BE49-F238E27FC236}">
                <a16:creationId xmlns:a16="http://schemas.microsoft.com/office/drawing/2014/main" id="{FC5DB464-5BAA-821C-E984-BD01F4419AB3}"/>
              </a:ext>
            </a:extLst>
          </p:cNvPr>
          <p:cNvGrpSpPr/>
          <p:nvPr/>
        </p:nvGrpSpPr>
        <p:grpSpPr>
          <a:xfrm>
            <a:off x="8497841" y="3441607"/>
            <a:ext cx="701618" cy="701618"/>
            <a:chOff x="1931045" y="1111169"/>
            <a:chExt cx="914400" cy="914400"/>
          </a:xfrm>
        </p:grpSpPr>
        <p:pic>
          <p:nvPicPr>
            <p:cNvPr id="50" name="Picture 49">
              <a:extLst>
                <a:ext uri="{FF2B5EF4-FFF2-40B4-BE49-F238E27FC236}">
                  <a16:creationId xmlns:a16="http://schemas.microsoft.com/office/drawing/2014/main" id="{6A59DF00-C499-5FAA-29A6-7C356174794E}"/>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079" r="18921"/>
            <a:stretch/>
          </p:blipFill>
          <p:spPr>
            <a:xfrm>
              <a:off x="1931045" y="1111169"/>
              <a:ext cx="914400" cy="914400"/>
            </a:xfrm>
            <a:prstGeom prst="ellipse">
              <a:avLst/>
            </a:prstGeom>
            <a:effectLst>
              <a:outerShdw blurRad="63500" algn="ctr" rotWithShape="0">
                <a:prstClr val="black">
                  <a:alpha val="40000"/>
                </a:prstClr>
              </a:outerShdw>
            </a:effectLst>
          </p:spPr>
        </p:pic>
        <p:sp>
          <p:nvSpPr>
            <p:cNvPr id="51" name="Rectangle: Top Corners Rounded 26">
              <a:extLst>
                <a:ext uri="{FF2B5EF4-FFF2-40B4-BE49-F238E27FC236}">
                  <a16:creationId xmlns:a16="http://schemas.microsoft.com/office/drawing/2014/main" id="{E02CCEB8-A94F-20A8-6937-4A60F76229D9}"/>
                </a:ext>
              </a:extLst>
            </p:cNvPr>
            <p:cNvSpPr/>
            <p:nvPr/>
          </p:nvSpPr>
          <p:spPr>
            <a:xfrm>
              <a:off x="1931045" y="1111169"/>
              <a:ext cx="914400" cy="914400"/>
            </a:xfrm>
            <a:prstGeom prst="ellipse">
              <a:avLst/>
            </a:prstGeom>
            <a:solidFill>
              <a:schemeClr val="accent1">
                <a:alpha val="76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grpSp>
      <p:sp>
        <p:nvSpPr>
          <p:cNvPr id="45" name="Rectangle: Top Corners Rounded 44">
            <a:extLst>
              <a:ext uri="{FF2B5EF4-FFF2-40B4-BE49-F238E27FC236}">
                <a16:creationId xmlns:a16="http://schemas.microsoft.com/office/drawing/2014/main" id="{5503062E-BD12-C591-1E4D-A0C386910F10}"/>
              </a:ext>
            </a:extLst>
          </p:cNvPr>
          <p:cNvSpPr/>
          <p:nvPr/>
        </p:nvSpPr>
        <p:spPr>
          <a:xfrm rot="10800000">
            <a:off x="6138049" y="4167682"/>
            <a:ext cx="5421202" cy="1561785"/>
          </a:xfrm>
          <a:prstGeom prst="round2SameRect">
            <a:avLst>
              <a:gd name="adj1" fmla="val 6399"/>
              <a:gd name="adj2" fmla="val 0"/>
            </a:avLst>
          </a:prstGeom>
          <a:solidFill>
            <a:schemeClr val="bg1"/>
          </a:solidFill>
          <a:ln w="12700">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Rectangle: Top Corners Rounded 43">
            <a:extLst>
              <a:ext uri="{FF2B5EF4-FFF2-40B4-BE49-F238E27FC236}">
                <a16:creationId xmlns:a16="http://schemas.microsoft.com/office/drawing/2014/main" id="{9307D540-9D99-7181-86C9-A454234D9EFF}"/>
              </a:ext>
            </a:extLst>
          </p:cNvPr>
          <p:cNvSpPr/>
          <p:nvPr/>
        </p:nvSpPr>
        <p:spPr>
          <a:xfrm rot="10800000">
            <a:off x="586451" y="4167682"/>
            <a:ext cx="5421202" cy="1561785"/>
          </a:xfrm>
          <a:prstGeom prst="round2SameRect">
            <a:avLst>
              <a:gd name="adj1" fmla="val 6399"/>
              <a:gd name="adj2" fmla="val 0"/>
            </a:avLst>
          </a:prstGeom>
          <a:solidFill>
            <a:schemeClr val="bg1"/>
          </a:solidFill>
          <a:ln w="12700">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4" name="Rectangle: Top Corners Rounded 33">
            <a:extLst>
              <a:ext uri="{FF2B5EF4-FFF2-40B4-BE49-F238E27FC236}">
                <a16:creationId xmlns:a16="http://schemas.microsoft.com/office/drawing/2014/main" id="{B4E2B19D-82DE-F26A-42F8-F2429B4ADC45}"/>
              </a:ext>
            </a:extLst>
          </p:cNvPr>
          <p:cNvSpPr/>
          <p:nvPr/>
        </p:nvSpPr>
        <p:spPr>
          <a:xfrm rot="10800000">
            <a:off x="586452" y="1691798"/>
            <a:ext cx="10972800" cy="1666264"/>
          </a:xfrm>
          <a:prstGeom prst="round2SameRect">
            <a:avLst>
              <a:gd name="adj1" fmla="val 6399"/>
              <a:gd name="adj2" fmla="val 0"/>
            </a:avLst>
          </a:prstGeom>
          <a:solidFill>
            <a:schemeClr val="bg1"/>
          </a:solidFill>
          <a:ln w="12700">
            <a:solidFill>
              <a:schemeClr val="bg1"/>
            </a:solid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978B76-39D2-39CF-F9DD-4F2BA2891FD6}"/>
              </a:ext>
            </a:extLst>
          </p:cNvPr>
          <p:cNvSpPr>
            <a:spLocks noGrp="1"/>
          </p:cNvSpPr>
          <p:nvPr>
            <p:ph type="title"/>
          </p:nvPr>
        </p:nvSpPr>
        <p:spPr/>
        <p:txBody>
          <a:bodyPr vert="horz"/>
          <a:lstStyle/>
          <a:p>
            <a:r>
              <a:rPr lang="en-US"/>
              <a:t>Migraine is clinically divided into Episodic and Chronic; the treatment options can be Acute, Prophylaxis or a combination of both</a:t>
            </a:r>
          </a:p>
        </p:txBody>
      </p:sp>
      <p:graphicFrame>
        <p:nvGraphicFramePr>
          <p:cNvPr id="5" name="Chart 4">
            <a:extLst>
              <a:ext uri="{FF2B5EF4-FFF2-40B4-BE49-F238E27FC236}">
                <a16:creationId xmlns:a16="http://schemas.microsoft.com/office/drawing/2014/main" id="{C63E8DC0-E4B0-3F29-F5CB-4842C3F5D5B6}"/>
              </a:ext>
            </a:extLst>
          </p:cNvPr>
          <p:cNvGraphicFramePr/>
          <p:nvPr>
            <p:extLst>
              <p:ext uri="{D42A27DB-BD31-4B8C-83A1-F6EECF244321}">
                <p14:modId xmlns:p14="http://schemas.microsoft.com/office/powerpoint/2010/main" val="777477668"/>
              </p:ext>
            </p:extLst>
          </p:nvPr>
        </p:nvGraphicFramePr>
        <p:xfrm>
          <a:off x="397075" y="1686955"/>
          <a:ext cx="5380140" cy="183784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 name="Chart 9">
            <a:extLst>
              <a:ext uri="{FF2B5EF4-FFF2-40B4-BE49-F238E27FC236}">
                <a16:creationId xmlns:a16="http://schemas.microsoft.com/office/drawing/2014/main" id="{AFCD8D87-5414-C8E9-6D61-44A786DDF041}"/>
              </a:ext>
            </a:extLst>
          </p:cNvPr>
          <p:cNvGraphicFramePr/>
          <p:nvPr>
            <p:extLst>
              <p:ext uri="{D42A27DB-BD31-4B8C-83A1-F6EECF244321}">
                <p14:modId xmlns:p14="http://schemas.microsoft.com/office/powerpoint/2010/main" val="2476982517"/>
              </p:ext>
            </p:extLst>
          </p:nvPr>
        </p:nvGraphicFramePr>
        <p:xfrm>
          <a:off x="5989739" y="1686956"/>
          <a:ext cx="5376887" cy="1837848"/>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9" name="Chart 18">
            <a:extLst>
              <a:ext uri="{FF2B5EF4-FFF2-40B4-BE49-F238E27FC236}">
                <a16:creationId xmlns:a16="http://schemas.microsoft.com/office/drawing/2014/main" id="{D0D6A5F2-1500-2309-FE4C-02A09FE3C3E9}"/>
              </a:ext>
            </a:extLst>
          </p:cNvPr>
          <p:cNvGraphicFramePr>
            <a:graphicFrameLocks/>
          </p:cNvGraphicFramePr>
          <p:nvPr>
            <p:extLst>
              <p:ext uri="{D42A27DB-BD31-4B8C-83A1-F6EECF244321}">
                <p14:modId xmlns:p14="http://schemas.microsoft.com/office/powerpoint/2010/main" val="3825450367"/>
              </p:ext>
            </p:extLst>
          </p:nvPr>
        </p:nvGraphicFramePr>
        <p:xfrm>
          <a:off x="609595" y="4095206"/>
          <a:ext cx="5398058" cy="1751919"/>
        </p:xfrm>
        <a:graphic>
          <a:graphicData uri="http://schemas.openxmlformats.org/drawingml/2006/chart">
            <c:chart xmlns:c="http://schemas.openxmlformats.org/drawingml/2006/chart" xmlns:r="http://schemas.openxmlformats.org/officeDocument/2006/relationships" r:id="rId9"/>
          </a:graphicData>
        </a:graphic>
      </p:graphicFrame>
      <p:grpSp>
        <p:nvGrpSpPr>
          <p:cNvPr id="25" name="Group 24">
            <a:extLst>
              <a:ext uri="{FF2B5EF4-FFF2-40B4-BE49-F238E27FC236}">
                <a16:creationId xmlns:a16="http://schemas.microsoft.com/office/drawing/2014/main" id="{D8F7F7C9-FA19-DFC5-E655-94FDA5A6489C}"/>
              </a:ext>
            </a:extLst>
          </p:cNvPr>
          <p:cNvGrpSpPr/>
          <p:nvPr/>
        </p:nvGrpSpPr>
        <p:grpSpPr>
          <a:xfrm>
            <a:off x="6265934" y="3735609"/>
            <a:ext cx="4990207" cy="2111516"/>
            <a:chOff x="523875" y="3839956"/>
            <a:chExt cx="3352801" cy="2269492"/>
          </a:xfrm>
        </p:grpSpPr>
        <p:graphicFrame>
          <p:nvGraphicFramePr>
            <p:cNvPr id="26" name="Chart 25">
              <a:extLst>
                <a:ext uri="{FF2B5EF4-FFF2-40B4-BE49-F238E27FC236}">
                  <a16:creationId xmlns:a16="http://schemas.microsoft.com/office/drawing/2014/main" id="{275E7A59-43BB-E275-2D4E-E0D1745B3830}"/>
                </a:ext>
              </a:extLst>
            </p:cNvPr>
            <p:cNvGraphicFramePr/>
            <p:nvPr>
              <p:extLst>
                <p:ext uri="{D42A27DB-BD31-4B8C-83A1-F6EECF244321}">
                  <p14:modId xmlns:p14="http://schemas.microsoft.com/office/powerpoint/2010/main" val="3860082045"/>
                </p:ext>
              </p:extLst>
            </p:nvPr>
          </p:nvGraphicFramePr>
          <p:xfrm>
            <a:off x="523875" y="4226458"/>
            <a:ext cx="3352801" cy="1882990"/>
          </p:xfrm>
          <a:graphic>
            <a:graphicData uri="http://schemas.openxmlformats.org/drawingml/2006/chart">
              <c:chart xmlns:c="http://schemas.openxmlformats.org/drawingml/2006/chart" xmlns:r="http://schemas.openxmlformats.org/officeDocument/2006/relationships" r:id="rId10"/>
            </a:graphicData>
          </a:graphic>
        </p:graphicFrame>
        <p:sp>
          <p:nvSpPr>
            <p:cNvPr id="27" name="TextBox 26">
              <a:extLst>
                <a:ext uri="{FF2B5EF4-FFF2-40B4-BE49-F238E27FC236}">
                  <a16:creationId xmlns:a16="http://schemas.microsoft.com/office/drawing/2014/main" id="{9A0FA687-3FD5-9557-8291-4DFCA134B079}"/>
                </a:ext>
              </a:extLst>
            </p:cNvPr>
            <p:cNvSpPr txBox="1"/>
            <p:nvPr/>
          </p:nvSpPr>
          <p:spPr>
            <a:xfrm>
              <a:off x="731458" y="3839956"/>
              <a:ext cx="2959856" cy="297723"/>
            </a:xfrm>
            <a:prstGeom prst="rect">
              <a:avLst/>
            </a:prstGeom>
          </p:spPr>
          <p:txBody>
            <a:bodyPr wrap="square" rtlCol="0">
              <a:spAutoFit/>
            </a:bodyPr>
            <a:lstStyle/>
            <a:p>
              <a:pPr algn="ctr">
                <a:defRPr/>
              </a:pPr>
              <a:r>
                <a:rPr lang="en-US" sz="1200" kern="0">
                  <a:solidFill>
                    <a:srgbClr val="6288AA"/>
                  </a:solidFill>
                </a:rPr>
                <a:t>Management Of Migraine Types by Specialty</a:t>
              </a:r>
            </a:p>
          </p:txBody>
        </p:sp>
      </p:grpSp>
      <p:grpSp>
        <p:nvGrpSpPr>
          <p:cNvPr id="24" name="Group 23">
            <a:extLst>
              <a:ext uri="{FF2B5EF4-FFF2-40B4-BE49-F238E27FC236}">
                <a16:creationId xmlns:a16="http://schemas.microsoft.com/office/drawing/2014/main" id="{876BF8EA-828A-E347-E8A3-FDD1C1F5596B}"/>
              </a:ext>
            </a:extLst>
          </p:cNvPr>
          <p:cNvGrpSpPr/>
          <p:nvPr/>
        </p:nvGrpSpPr>
        <p:grpSpPr>
          <a:xfrm>
            <a:off x="5722043" y="959476"/>
            <a:ext cx="701618" cy="701618"/>
            <a:chOff x="1931045" y="1111169"/>
            <a:chExt cx="914400" cy="914400"/>
          </a:xfrm>
        </p:grpSpPr>
        <p:pic>
          <p:nvPicPr>
            <p:cNvPr id="28" name="Picture 27">
              <a:extLst>
                <a:ext uri="{FF2B5EF4-FFF2-40B4-BE49-F238E27FC236}">
                  <a16:creationId xmlns:a16="http://schemas.microsoft.com/office/drawing/2014/main" id="{2C49683A-0400-A091-83BD-FD7CF9663963}"/>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079" r="18921"/>
            <a:stretch/>
          </p:blipFill>
          <p:spPr>
            <a:xfrm>
              <a:off x="1931045" y="1111169"/>
              <a:ext cx="914400" cy="914400"/>
            </a:xfrm>
            <a:prstGeom prst="ellipse">
              <a:avLst/>
            </a:prstGeom>
            <a:effectLst>
              <a:outerShdw blurRad="63500" algn="ctr" rotWithShape="0">
                <a:prstClr val="black">
                  <a:alpha val="40000"/>
                </a:prstClr>
              </a:outerShdw>
            </a:effectLst>
          </p:spPr>
        </p:pic>
        <p:sp>
          <p:nvSpPr>
            <p:cNvPr id="29" name="Rectangle: Top Corners Rounded 26">
              <a:extLst>
                <a:ext uri="{FF2B5EF4-FFF2-40B4-BE49-F238E27FC236}">
                  <a16:creationId xmlns:a16="http://schemas.microsoft.com/office/drawing/2014/main" id="{1DFE7AF8-467C-177A-9497-6281D21D65E5}"/>
                </a:ext>
              </a:extLst>
            </p:cNvPr>
            <p:cNvSpPr/>
            <p:nvPr/>
          </p:nvSpPr>
          <p:spPr>
            <a:xfrm>
              <a:off x="1931045" y="1111169"/>
              <a:ext cx="914400" cy="914400"/>
            </a:xfrm>
            <a:prstGeom prst="ellipse">
              <a:avLst/>
            </a:prstGeom>
            <a:solidFill>
              <a:schemeClr val="accent1">
                <a:alpha val="76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grpSp>
      <p:pic>
        <p:nvPicPr>
          <p:cNvPr id="30" name="Picture 29">
            <a:extLst>
              <a:ext uri="{FF2B5EF4-FFF2-40B4-BE49-F238E27FC236}">
                <a16:creationId xmlns:a16="http://schemas.microsoft.com/office/drawing/2014/main" id="{C1E2CE8C-7B27-B24B-8C00-B2EF5C600727}"/>
              </a:ext>
            </a:extLst>
          </p:cNvPr>
          <p:cNvPicPr>
            <a:picLocks/>
          </p:cNvPicPr>
          <p:nvPr/>
        </p:nvPicPr>
        <p:blipFill rotWithShape="1">
          <a:blip r:embed="rId11" cstate="print">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44940" b="44940"/>
          <a:stretch/>
        </p:blipFill>
        <p:spPr>
          <a:xfrm>
            <a:off x="586451" y="1298087"/>
            <a:ext cx="10972800" cy="388868"/>
          </a:xfrm>
          <a:prstGeom prst="round2SameRect">
            <a:avLst/>
          </a:prstGeom>
          <a:effectLst/>
        </p:spPr>
      </p:pic>
      <p:sp>
        <p:nvSpPr>
          <p:cNvPr id="31" name="Rectangle: Top Corners Rounded 30">
            <a:extLst>
              <a:ext uri="{FF2B5EF4-FFF2-40B4-BE49-F238E27FC236}">
                <a16:creationId xmlns:a16="http://schemas.microsoft.com/office/drawing/2014/main" id="{85CE7CC2-FC57-A297-753F-67E03FD2D966}"/>
              </a:ext>
            </a:extLst>
          </p:cNvPr>
          <p:cNvSpPr/>
          <p:nvPr/>
        </p:nvSpPr>
        <p:spPr>
          <a:xfrm>
            <a:off x="586451" y="1298087"/>
            <a:ext cx="10972800" cy="388868"/>
          </a:xfrm>
          <a:prstGeom prst="round2SameRect">
            <a:avLst/>
          </a:prstGeom>
          <a:solidFill>
            <a:schemeClr val="accent1">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32" name="Rectangle 31">
            <a:extLst>
              <a:ext uri="{FF2B5EF4-FFF2-40B4-BE49-F238E27FC236}">
                <a16:creationId xmlns:a16="http://schemas.microsoft.com/office/drawing/2014/main" id="{5F867A78-9DAD-4DFF-A02E-3468847DF2F9}"/>
              </a:ext>
            </a:extLst>
          </p:cNvPr>
          <p:cNvSpPr/>
          <p:nvPr/>
        </p:nvSpPr>
        <p:spPr>
          <a:xfrm>
            <a:off x="845298" y="1321296"/>
            <a:ext cx="10455106" cy="338554"/>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sz="1600" b="1">
                <a:solidFill>
                  <a:schemeClr val="bg1"/>
                </a:solidFill>
              </a:rPr>
              <a:t>Migraine True Prevalence in the US</a:t>
            </a:r>
          </a:p>
        </p:txBody>
      </p:sp>
      <p:pic>
        <p:nvPicPr>
          <p:cNvPr id="36" name="Picture 35">
            <a:extLst>
              <a:ext uri="{FF2B5EF4-FFF2-40B4-BE49-F238E27FC236}">
                <a16:creationId xmlns:a16="http://schemas.microsoft.com/office/drawing/2014/main" id="{913FA121-75A5-BC36-1EC9-F6A6285197C2}"/>
              </a:ext>
            </a:extLst>
          </p:cNvPr>
          <p:cNvPicPr>
            <a:picLocks/>
          </p:cNvPicPr>
          <p:nvPr/>
        </p:nvPicPr>
        <p:blipFill rotWithShape="1">
          <a:blip r:embed="rId11" cstate="print">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39758" b="39758"/>
          <a:stretch/>
        </p:blipFill>
        <p:spPr>
          <a:xfrm>
            <a:off x="586451" y="3778043"/>
            <a:ext cx="5421202" cy="388868"/>
          </a:xfrm>
          <a:prstGeom prst="round2SameRect">
            <a:avLst/>
          </a:prstGeom>
          <a:effectLst/>
        </p:spPr>
      </p:pic>
      <p:sp>
        <p:nvSpPr>
          <p:cNvPr id="37" name="Rectangle: Top Corners Rounded 36">
            <a:extLst>
              <a:ext uri="{FF2B5EF4-FFF2-40B4-BE49-F238E27FC236}">
                <a16:creationId xmlns:a16="http://schemas.microsoft.com/office/drawing/2014/main" id="{6D9066D9-A0AD-04F8-8A5E-84269037C7AB}"/>
              </a:ext>
            </a:extLst>
          </p:cNvPr>
          <p:cNvSpPr/>
          <p:nvPr/>
        </p:nvSpPr>
        <p:spPr>
          <a:xfrm>
            <a:off x="586451" y="3778043"/>
            <a:ext cx="5421202" cy="388868"/>
          </a:xfrm>
          <a:prstGeom prst="round2SameRect">
            <a:avLst/>
          </a:prstGeom>
          <a:solidFill>
            <a:schemeClr val="accent1">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38" name="Rectangle 37">
            <a:extLst>
              <a:ext uri="{FF2B5EF4-FFF2-40B4-BE49-F238E27FC236}">
                <a16:creationId xmlns:a16="http://schemas.microsoft.com/office/drawing/2014/main" id="{57ECAC59-954F-E599-DEC2-A1B8BF1DC9C0}"/>
              </a:ext>
            </a:extLst>
          </p:cNvPr>
          <p:cNvSpPr/>
          <p:nvPr/>
        </p:nvSpPr>
        <p:spPr>
          <a:xfrm>
            <a:off x="714336" y="3798082"/>
            <a:ext cx="5165431" cy="338554"/>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r>
              <a:rPr lang="en-US" sz="1600" b="1">
                <a:solidFill>
                  <a:schemeClr val="bg1"/>
                </a:solidFill>
              </a:rPr>
              <a:t>Trends in diagnosed treatment penetration</a:t>
            </a:r>
          </a:p>
        </p:txBody>
      </p:sp>
      <p:pic>
        <p:nvPicPr>
          <p:cNvPr id="40" name="Picture 39">
            <a:extLst>
              <a:ext uri="{FF2B5EF4-FFF2-40B4-BE49-F238E27FC236}">
                <a16:creationId xmlns:a16="http://schemas.microsoft.com/office/drawing/2014/main" id="{2FAD256C-B45C-A90A-8AD4-6F44A0394197}"/>
              </a:ext>
            </a:extLst>
          </p:cNvPr>
          <p:cNvPicPr>
            <a:picLocks/>
          </p:cNvPicPr>
          <p:nvPr/>
        </p:nvPicPr>
        <p:blipFill rotWithShape="1">
          <a:blip r:embed="rId11" cstate="print">
            <a:extLst>
              <a:ext uri="{BEBA8EAE-BF5A-486C-A8C5-ECC9F3942E4B}">
                <a14:imgProps xmlns:a14="http://schemas.microsoft.com/office/drawing/2010/main">
                  <a14:imgLayer r:embed="rId12">
                    <a14:imgEffect>
                      <a14:brightnessContrast bright="-20000" contrast="40000"/>
                    </a14:imgEffect>
                  </a14:imgLayer>
                </a14:imgProps>
              </a:ext>
              <a:ext uri="{28A0092B-C50C-407E-A947-70E740481C1C}">
                <a14:useLocalDpi xmlns:a14="http://schemas.microsoft.com/office/drawing/2010/main" val="0"/>
              </a:ext>
            </a:extLst>
          </a:blip>
          <a:srcRect t="39758" b="39758"/>
          <a:stretch/>
        </p:blipFill>
        <p:spPr>
          <a:xfrm>
            <a:off x="6138049" y="3778043"/>
            <a:ext cx="5421202" cy="388868"/>
          </a:xfrm>
          <a:prstGeom prst="round2SameRect">
            <a:avLst/>
          </a:prstGeom>
          <a:effectLst/>
        </p:spPr>
      </p:pic>
      <p:sp>
        <p:nvSpPr>
          <p:cNvPr id="41" name="Rectangle: Top Corners Rounded 40">
            <a:extLst>
              <a:ext uri="{FF2B5EF4-FFF2-40B4-BE49-F238E27FC236}">
                <a16:creationId xmlns:a16="http://schemas.microsoft.com/office/drawing/2014/main" id="{3E31E708-4006-5FE9-ECB0-59CE47AE15C3}"/>
              </a:ext>
            </a:extLst>
          </p:cNvPr>
          <p:cNvSpPr/>
          <p:nvPr/>
        </p:nvSpPr>
        <p:spPr>
          <a:xfrm>
            <a:off x="6138049" y="3778043"/>
            <a:ext cx="5421202" cy="388868"/>
          </a:xfrm>
          <a:prstGeom prst="round2SameRect">
            <a:avLst/>
          </a:prstGeom>
          <a:solidFill>
            <a:schemeClr val="accent1">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42" name="Rectangle 41">
            <a:extLst>
              <a:ext uri="{FF2B5EF4-FFF2-40B4-BE49-F238E27FC236}">
                <a16:creationId xmlns:a16="http://schemas.microsoft.com/office/drawing/2014/main" id="{E823BCEE-D1E6-39F7-A77A-FF5BCCC0AC11}"/>
              </a:ext>
            </a:extLst>
          </p:cNvPr>
          <p:cNvSpPr/>
          <p:nvPr/>
        </p:nvSpPr>
        <p:spPr>
          <a:xfrm>
            <a:off x="6265934" y="3727293"/>
            <a:ext cx="5165431" cy="480131"/>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nchor="ctr">
            <a:spAutoFit/>
          </a:bodyPr>
          <a:lstStyle/>
          <a:p>
            <a:pPr algn="ctr">
              <a:lnSpc>
                <a:spcPct val="90000"/>
              </a:lnSpc>
            </a:pPr>
            <a:r>
              <a:rPr lang="en-US" sz="1600" b="1">
                <a:solidFill>
                  <a:schemeClr val="bg1"/>
                </a:solidFill>
              </a:rPr>
              <a:t>Migraine Management Estimates in the US </a:t>
            </a:r>
            <a:br>
              <a:rPr lang="en-US" sz="1600" b="1">
                <a:solidFill>
                  <a:schemeClr val="bg1"/>
                </a:solidFill>
              </a:rPr>
            </a:br>
            <a:r>
              <a:rPr lang="en-US" sz="1200" b="1">
                <a:solidFill>
                  <a:schemeClr val="bg1"/>
                </a:solidFill>
              </a:rPr>
              <a:t>(sample: 100,000 Prescriptions in 2019)</a:t>
            </a:r>
          </a:p>
        </p:txBody>
      </p:sp>
      <p:pic>
        <p:nvPicPr>
          <p:cNvPr id="57" name="Picture 56">
            <a:extLst>
              <a:ext uri="{FF2B5EF4-FFF2-40B4-BE49-F238E27FC236}">
                <a16:creationId xmlns:a16="http://schemas.microsoft.com/office/drawing/2014/main" id="{88AA6C90-7AA5-356F-F7A0-625188AD1348}"/>
              </a:ext>
            </a:extLst>
          </p:cNvPr>
          <p:cNvPicPr>
            <a:picLocks/>
          </p:cNvPicPr>
          <p:nvPr/>
        </p:nvPicPr>
        <p:blipFill rotWithShape="1">
          <a:blip r:embed="rId13" cstate="print">
            <a:extLst>
              <a:ext uri="{BEBA8EAE-BF5A-486C-A8C5-ECC9F3942E4B}">
                <a14:imgProps xmlns:a14="http://schemas.microsoft.com/office/drawing/2010/main">
                  <a14:imgLayer r:embed="rId14">
                    <a14:imgEffect>
                      <a14:brightnessContrast bright="-20000" contrast="40000"/>
                    </a14:imgEffect>
                  </a14:imgLayer>
                </a14:imgProps>
              </a:ext>
              <a:ext uri="{28A0092B-C50C-407E-A947-70E740481C1C}">
                <a14:useLocalDpi xmlns:a14="http://schemas.microsoft.com/office/drawing/2010/main" val="0"/>
              </a:ext>
            </a:extLst>
          </a:blip>
          <a:srcRect l="49178" r="49178"/>
          <a:stretch/>
        </p:blipFill>
        <p:spPr>
          <a:xfrm rot="5400000">
            <a:off x="5753097" y="708656"/>
            <a:ext cx="685799" cy="10972807"/>
          </a:xfrm>
          <a:prstGeom prst="round2SameRect">
            <a:avLst/>
          </a:prstGeom>
          <a:effectLst>
            <a:outerShdw blurRad="63500" algn="ctr" rotWithShape="0">
              <a:prstClr val="black">
                <a:alpha val="40000"/>
              </a:prstClr>
            </a:outerShdw>
          </a:effectLst>
        </p:spPr>
      </p:pic>
      <p:sp>
        <p:nvSpPr>
          <p:cNvPr id="58" name="Rectangle 57">
            <a:extLst>
              <a:ext uri="{FF2B5EF4-FFF2-40B4-BE49-F238E27FC236}">
                <a16:creationId xmlns:a16="http://schemas.microsoft.com/office/drawing/2014/main" id="{24D05A7E-42D8-1601-A847-DE146D3D9CE9}"/>
              </a:ext>
            </a:extLst>
          </p:cNvPr>
          <p:cNvSpPr/>
          <p:nvPr/>
        </p:nvSpPr>
        <p:spPr>
          <a:xfrm>
            <a:off x="609591" y="5852159"/>
            <a:ext cx="10972807" cy="685800"/>
          </a:xfrm>
          <a:prstGeom prst="rect">
            <a:avLst/>
          </a:prstGeom>
          <a:solidFill>
            <a:schemeClr val="bg1">
              <a:alpha val="1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55" name="Rectangle: Top Corners Rounded 54">
            <a:extLst>
              <a:ext uri="{FF2B5EF4-FFF2-40B4-BE49-F238E27FC236}">
                <a16:creationId xmlns:a16="http://schemas.microsoft.com/office/drawing/2014/main" id="{971373E7-3AB0-4780-7520-89F0E5993658}"/>
              </a:ext>
            </a:extLst>
          </p:cNvPr>
          <p:cNvSpPr/>
          <p:nvPr/>
        </p:nvSpPr>
        <p:spPr>
          <a:xfrm rot="5400000">
            <a:off x="5557531" y="892047"/>
            <a:ext cx="701723" cy="1061187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a:defRPr/>
            </a:pPr>
            <a:r>
              <a:rPr lang="en-US" sz="1400" b="1">
                <a:solidFill>
                  <a:prstClr val="white"/>
                </a:solidFill>
              </a:rPr>
              <a:t>Based on the information given above, determine:</a:t>
            </a:r>
          </a:p>
          <a:p>
            <a:pPr marL="228600" indent="-228600">
              <a:buFont typeface="+mj-lt"/>
              <a:buAutoNum type="arabicPeriod"/>
              <a:defRPr/>
            </a:pPr>
            <a:r>
              <a:rPr lang="en-US" sz="1400">
                <a:solidFill>
                  <a:prstClr val="white"/>
                </a:solidFill>
              </a:rPr>
              <a:t>Projected diagnosed treatment penetration in the overall migraine market</a:t>
            </a:r>
          </a:p>
          <a:p>
            <a:pPr marL="228600" indent="-228600">
              <a:buFont typeface="+mj-lt"/>
              <a:buAutoNum type="arabicPeriod"/>
              <a:defRPr/>
            </a:pPr>
            <a:r>
              <a:rPr lang="en-US" sz="1400">
                <a:solidFill>
                  <a:prstClr val="white"/>
                </a:solidFill>
              </a:rPr>
              <a:t>Size of the market addressable by RELIEVE</a:t>
            </a:r>
          </a:p>
        </p:txBody>
      </p:sp>
      <p:pic>
        <p:nvPicPr>
          <p:cNvPr id="59" name="Graphic 58">
            <a:extLst>
              <a:ext uri="{FF2B5EF4-FFF2-40B4-BE49-F238E27FC236}">
                <a16:creationId xmlns:a16="http://schemas.microsoft.com/office/drawing/2014/main" id="{5FBB447D-305E-3236-A342-B103256E540B}"/>
              </a:ext>
            </a:extLst>
          </p:cNvPr>
          <p:cNvPicPr>
            <a:picLocks/>
          </p:cNvPicPr>
          <p:nvPr/>
        </p:nvPicPr>
        <p:blipFill>
          <a:blip r:embed="rId15">
            <a:extLst>
              <a:ext uri="{96DAC541-7B7A-43D3-8B79-37D633B846F1}">
                <asvg:svgBlip xmlns:asvg="http://schemas.microsoft.com/office/drawing/2016/SVG/main" r:embed="rId16"/>
              </a:ext>
            </a:extLst>
          </a:blip>
          <a:stretch>
            <a:fillRect/>
          </a:stretch>
        </p:blipFill>
        <p:spPr>
          <a:xfrm>
            <a:off x="5882963" y="1008716"/>
            <a:ext cx="379778" cy="379778"/>
          </a:xfrm>
          <a:prstGeom prst="rect">
            <a:avLst/>
          </a:prstGeom>
        </p:spPr>
      </p:pic>
      <p:pic>
        <p:nvPicPr>
          <p:cNvPr id="60" name="Graphic 59">
            <a:extLst>
              <a:ext uri="{FF2B5EF4-FFF2-40B4-BE49-F238E27FC236}">
                <a16:creationId xmlns:a16="http://schemas.microsoft.com/office/drawing/2014/main" id="{9E05E0C1-375C-6A2C-B81F-0FB112F7EDEF}"/>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3087406" y="3475720"/>
            <a:ext cx="419292" cy="419292"/>
          </a:xfrm>
          <a:prstGeom prst="rect">
            <a:avLst/>
          </a:prstGeom>
        </p:spPr>
      </p:pic>
      <p:pic>
        <p:nvPicPr>
          <p:cNvPr id="62" name="Graphic 61">
            <a:extLst>
              <a:ext uri="{FF2B5EF4-FFF2-40B4-BE49-F238E27FC236}">
                <a16:creationId xmlns:a16="http://schemas.microsoft.com/office/drawing/2014/main" id="{3B698E3C-1E65-3C21-9DD0-DA3DDED05D70}"/>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8727808" y="3521188"/>
            <a:ext cx="241684" cy="241684"/>
          </a:xfrm>
          <a:prstGeom prst="rect">
            <a:avLst/>
          </a:prstGeom>
        </p:spPr>
      </p:pic>
    </p:spTree>
    <p:extLst>
      <p:ext uri="{BB962C8B-B14F-4D97-AF65-F5344CB8AC3E}">
        <p14:creationId xmlns:p14="http://schemas.microsoft.com/office/powerpoint/2010/main" val="1414462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a:extLst>
              <a:ext uri="{FF2B5EF4-FFF2-40B4-BE49-F238E27FC236}">
                <a16:creationId xmlns:a16="http://schemas.microsoft.com/office/drawing/2014/main" id="{905746A8-AD56-6650-2410-39DDF2120C7B}"/>
              </a:ext>
            </a:extLst>
          </p:cNvPr>
          <p:cNvGraphicFramePr>
            <a:graphicFrameLocks noChangeAspect="1"/>
          </p:cNvGraphicFramePr>
          <p:nvPr>
            <p:custDataLst>
              <p:tags r:id="rId1"/>
            </p:custDataLst>
            <p:extLst>
              <p:ext uri="{D42A27DB-BD31-4B8C-83A1-F6EECF244321}">
                <p14:modId xmlns:p14="http://schemas.microsoft.com/office/powerpoint/2010/main" val="28131775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7" imgH="307" progId="TCLayout.ActiveDocument.1">
                  <p:embed/>
                </p:oleObj>
              </mc:Choice>
              <mc:Fallback>
                <p:oleObj name="think-cell Slide" r:id="rId3" imgW="307" imgH="307" progId="TCLayout.ActiveDocument.1">
                  <p:embed/>
                  <p:pic>
                    <p:nvPicPr>
                      <p:cNvPr id="12" name="Object 11" hidden="1">
                        <a:extLst>
                          <a:ext uri="{FF2B5EF4-FFF2-40B4-BE49-F238E27FC236}">
                            <a16:creationId xmlns:a16="http://schemas.microsoft.com/office/drawing/2014/main" id="{905746A8-AD56-6650-2410-39DDF2120C7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881B91B4-4C18-4D2E-8CCD-EEFD14104052}"/>
              </a:ext>
            </a:extLst>
          </p:cNvPr>
          <p:cNvSpPr>
            <a:spLocks noGrp="1"/>
          </p:cNvSpPr>
          <p:nvPr>
            <p:ph type="title"/>
          </p:nvPr>
        </p:nvSpPr>
        <p:spPr/>
        <p:txBody>
          <a:bodyPr/>
          <a:lstStyle/>
          <a:p>
            <a:r>
              <a:rPr lang="en-US"/>
              <a:t>In the table below, there are some key information given for Product RELIEVE on different product attributes</a:t>
            </a:r>
          </a:p>
        </p:txBody>
      </p:sp>
      <p:sp>
        <p:nvSpPr>
          <p:cNvPr id="9" name="Text Placeholder 8">
            <a:extLst>
              <a:ext uri="{FF2B5EF4-FFF2-40B4-BE49-F238E27FC236}">
                <a16:creationId xmlns:a16="http://schemas.microsoft.com/office/drawing/2014/main" id="{55EE4204-4D65-B7B0-8CB6-C9386DBB6053}"/>
              </a:ext>
            </a:extLst>
          </p:cNvPr>
          <p:cNvSpPr>
            <a:spLocks noGrp="1"/>
          </p:cNvSpPr>
          <p:nvPr>
            <p:ph type="body" sz="quarter" idx="14"/>
          </p:nvPr>
        </p:nvSpPr>
        <p:spPr/>
        <p:txBody>
          <a:bodyPr/>
          <a:lstStyle/>
          <a:p>
            <a:r>
              <a:rPr lang="en-US"/>
              <a:t>1 Standard of Care: This is a phrase used to describe the most used treatment among patients with a condition.</a:t>
            </a:r>
          </a:p>
          <a:p>
            <a:r>
              <a:rPr lang="en-US"/>
              <a:t>2 Contraindication: A symptom / medical condition that is a reason for a person to not receive a particular treatment or procedure because it may be harmful </a:t>
            </a:r>
          </a:p>
        </p:txBody>
      </p:sp>
      <p:graphicFrame>
        <p:nvGraphicFramePr>
          <p:cNvPr id="8" name="Content Placeholder 4">
            <a:extLst>
              <a:ext uri="{FF2B5EF4-FFF2-40B4-BE49-F238E27FC236}">
                <a16:creationId xmlns:a16="http://schemas.microsoft.com/office/drawing/2014/main" id="{2007B0BB-0888-6EE8-761B-744FAE37593C}"/>
              </a:ext>
            </a:extLst>
          </p:cNvPr>
          <p:cNvGraphicFramePr>
            <a:graphicFrameLocks/>
          </p:cNvGraphicFramePr>
          <p:nvPr>
            <p:extLst>
              <p:ext uri="{D42A27DB-BD31-4B8C-83A1-F6EECF244321}">
                <p14:modId xmlns:p14="http://schemas.microsoft.com/office/powerpoint/2010/main" val="2399725210"/>
              </p:ext>
            </p:extLst>
          </p:nvPr>
        </p:nvGraphicFramePr>
        <p:xfrm>
          <a:off x="609599" y="1016000"/>
          <a:ext cx="10972801" cy="5257798"/>
        </p:xfrm>
        <a:graphic>
          <a:graphicData uri="http://schemas.openxmlformats.org/drawingml/2006/table">
            <a:tbl>
              <a:tblPr firstRow="1" bandRow="1">
                <a:tableStyleId>{5C22544A-7EE6-4342-B048-85BDC9FD1C3A}</a:tableStyleId>
              </a:tblPr>
              <a:tblGrid>
                <a:gridCol w="1361554">
                  <a:extLst>
                    <a:ext uri="{9D8B030D-6E8A-4147-A177-3AD203B41FA5}">
                      <a16:colId xmlns:a16="http://schemas.microsoft.com/office/drawing/2014/main" val="2746263998"/>
                    </a:ext>
                  </a:extLst>
                </a:gridCol>
                <a:gridCol w="1267999">
                  <a:extLst>
                    <a:ext uri="{9D8B030D-6E8A-4147-A177-3AD203B41FA5}">
                      <a16:colId xmlns:a16="http://schemas.microsoft.com/office/drawing/2014/main" val="4173557884"/>
                    </a:ext>
                  </a:extLst>
                </a:gridCol>
                <a:gridCol w="1577564">
                  <a:extLst>
                    <a:ext uri="{9D8B030D-6E8A-4147-A177-3AD203B41FA5}">
                      <a16:colId xmlns:a16="http://schemas.microsoft.com/office/drawing/2014/main" val="3249576110"/>
                    </a:ext>
                  </a:extLst>
                </a:gridCol>
                <a:gridCol w="1885026">
                  <a:extLst>
                    <a:ext uri="{9D8B030D-6E8A-4147-A177-3AD203B41FA5}">
                      <a16:colId xmlns:a16="http://schemas.microsoft.com/office/drawing/2014/main" val="1941205577"/>
                    </a:ext>
                  </a:extLst>
                </a:gridCol>
                <a:gridCol w="1270102">
                  <a:extLst>
                    <a:ext uri="{9D8B030D-6E8A-4147-A177-3AD203B41FA5}">
                      <a16:colId xmlns:a16="http://schemas.microsoft.com/office/drawing/2014/main" val="565005574"/>
                    </a:ext>
                  </a:extLst>
                </a:gridCol>
                <a:gridCol w="1577564">
                  <a:extLst>
                    <a:ext uri="{9D8B030D-6E8A-4147-A177-3AD203B41FA5}">
                      <a16:colId xmlns:a16="http://schemas.microsoft.com/office/drawing/2014/main" val="547600714"/>
                    </a:ext>
                  </a:extLst>
                </a:gridCol>
                <a:gridCol w="1577564">
                  <a:extLst>
                    <a:ext uri="{9D8B030D-6E8A-4147-A177-3AD203B41FA5}">
                      <a16:colId xmlns:a16="http://schemas.microsoft.com/office/drawing/2014/main" val="1958072506"/>
                    </a:ext>
                  </a:extLst>
                </a:gridCol>
                <a:gridCol w="455428">
                  <a:extLst>
                    <a:ext uri="{9D8B030D-6E8A-4147-A177-3AD203B41FA5}">
                      <a16:colId xmlns:a16="http://schemas.microsoft.com/office/drawing/2014/main" val="2714986259"/>
                    </a:ext>
                  </a:extLst>
                </a:gridCol>
              </a:tblGrid>
              <a:tr h="441921">
                <a:tc>
                  <a:txBody>
                    <a:bodyPr/>
                    <a:lstStyle/>
                    <a:p>
                      <a:r>
                        <a:rPr lang="en-US" sz="1400" b="1" u="none" kern="1200">
                          <a:solidFill>
                            <a:schemeClr val="bg1"/>
                          </a:solidFill>
                          <a:effectLst/>
                          <a:latin typeface="+mn-lt"/>
                          <a:ea typeface="+mn-ea"/>
                          <a:cs typeface="+mn-cs"/>
                        </a:rPr>
                        <a:t>Indication</a:t>
                      </a:r>
                      <a:endParaRPr lang="en-US" sz="1400" b="1" u="none">
                        <a:solidFill>
                          <a:schemeClr val="bg1"/>
                        </a:solidFill>
                        <a:latin typeface="+mn-lt"/>
                      </a:endParaRP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r>
                        <a:rPr lang="en-US" sz="1300" b="0" u="none" kern="1200">
                          <a:solidFill>
                            <a:schemeClr val="tx1"/>
                          </a:solidFill>
                          <a:effectLst/>
                          <a:latin typeface="+mn-lt"/>
                          <a:ea typeface="+mn-ea"/>
                          <a:cs typeface="+mn-cs"/>
                        </a:rPr>
                        <a:t>RELIEVE is indicated for the acute treatment of episodic migraine in adults. </a:t>
                      </a:r>
                      <a:endParaRPr lang="en-US" sz="1300" b="0" u="none">
                        <a:solidFill>
                          <a:schemeClr val="tx1"/>
                        </a:solidFill>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66954914"/>
                  </a:ext>
                </a:extLst>
              </a:tr>
              <a:tr h="500971">
                <a:tc>
                  <a:txBody>
                    <a:bodyPr/>
                    <a:lstStyle/>
                    <a:p>
                      <a:r>
                        <a:rPr lang="en-US" sz="1400" b="1" u="none">
                          <a:solidFill>
                            <a:schemeClr val="bg1"/>
                          </a:solidFill>
                          <a:latin typeface="+mn-lt"/>
                        </a:rPr>
                        <a:t>MOA</a:t>
                      </a: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r>
                        <a:rPr lang="en-US" sz="1300" b="0" u="none" kern="1200">
                          <a:solidFill>
                            <a:schemeClr val="tx1"/>
                          </a:solidFill>
                          <a:effectLst/>
                          <a:latin typeface="+mn-lt"/>
                          <a:ea typeface="+mn-ea"/>
                          <a:cs typeface="+mn-cs"/>
                        </a:rPr>
                        <a:t>During a migraine attack, Calcitonin Gene-Related Peptide (CGRP) levels are elevated, causing vasoconstriction, inflammation and pain. RELIEVE blocks the CGRP receptors so the CGRP ligand cannot attach. </a:t>
                      </a:r>
                      <a:endParaRPr lang="en-US" sz="1300" b="0" u="none">
                        <a:solidFill>
                          <a:schemeClr val="tx1"/>
                        </a:solidFill>
                        <a:latin typeface="+mn-lt"/>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2764515"/>
                  </a:ext>
                </a:extLst>
              </a:tr>
              <a:tr h="532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kern="1200">
                          <a:solidFill>
                            <a:schemeClr val="bg1"/>
                          </a:solidFill>
                          <a:effectLst/>
                          <a:latin typeface="+mn-lt"/>
                          <a:ea typeface="+mn-ea"/>
                          <a:cs typeface="+mn-cs"/>
                        </a:rPr>
                        <a:t>Clinical Trial Population</a:t>
                      </a: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In the clinical study, patients treated their migraines when the </a:t>
                      </a:r>
                      <a:r>
                        <a:rPr lang="en-US" sz="1300" b="0" u="none" kern="1200">
                          <a:solidFill>
                            <a:schemeClr val="tx1"/>
                          </a:solidFill>
                          <a:effectLst/>
                          <a:latin typeface="+mn-lt"/>
                          <a:ea typeface="Times New Roman" panose="02020603050405020304" pitchFamily="18" charset="0"/>
                          <a:cs typeface="Times New Roman" panose="02020603050405020304" pitchFamily="18" charset="0"/>
                        </a:rPr>
                        <a:t>headache was at severe pain intensity.  Patients also had at least 1 non-headache symptom (photophobia, phonophobia, or nausea).</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marR="0" algn="ctr">
                        <a:spcBef>
                          <a:spcPts val="0"/>
                        </a:spcBef>
                        <a:spcAft>
                          <a:spcPts val="0"/>
                        </a:spcAft>
                      </a:pPr>
                      <a:endParaRPr lang="en-US" sz="1200" b="0"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007445290"/>
                  </a:ext>
                </a:extLst>
              </a:tr>
              <a:tr h="44192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kern="1200">
                          <a:solidFill>
                            <a:schemeClr val="bg1"/>
                          </a:solidFill>
                          <a:effectLst/>
                          <a:latin typeface="+mn-lt"/>
                          <a:ea typeface="+mn-ea"/>
                          <a:cs typeface="+mn-cs"/>
                        </a:rPr>
                        <a:t>Clinical Endpoints </a:t>
                      </a: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marL="0" marR="0">
                        <a:spcBef>
                          <a:spcPts val="0"/>
                        </a:spcBef>
                        <a:spcAft>
                          <a:spcPts val="0"/>
                        </a:spcAft>
                      </a:pPr>
                      <a:r>
                        <a:rPr lang="en-US" sz="1300" b="1" u="none">
                          <a:solidFill>
                            <a:schemeClr val="tx1"/>
                          </a:solidFill>
                          <a:effectLst/>
                          <a:latin typeface="+mn-lt"/>
                          <a:ea typeface="Times New Roman" panose="02020603050405020304" pitchFamily="18" charset="0"/>
                          <a:cs typeface="Times New Roman" panose="02020603050405020304" pitchFamily="18" charset="0"/>
                        </a:rPr>
                        <a:t>Endpoints</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algn="ctr">
                        <a:spcBef>
                          <a:spcPts val="0"/>
                        </a:spcBef>
                        <a:spcAft>
                          <a:spcPts val="0"/>
                        </a:spcAft>
                      </a:pPr>
                      <a:r>
                        <a:rPr lang="en-US" sz="1500">
                          <a:effectLst/>
                          <a:latin typeface="+mn-lt"/>
                          <a:ea typeface="Times New Roman" panose="02020603050405020304" pitchFamily="18" charset="0"/>
                          <a:cs typeface="Times New Roman" panose="02020603050405020304" pitchFamily="18" charset="0"/>
                        </a:rPr>
                        <a:t>50mg</a:t>
                      </a:r>
                    </a:p>
                  </a:txBody>
                  <a:tcPr marL="0" marR="0" marT="0" marB="0" anchor="ctr"/>
                </a:tc>
                <a:tc gridSpan="2">
                  <a:txBody>
                    <a:bodyPr/>
                    <a:lstStyle/>
                    <a:p>
                      <a:pPr marL="0" marR="0" algn="ctr">
                        <a:spcBef>
                          <a:spcPts val="0"/>
                        </a:spcBef>
                        <a:spcAft>
                          <a:spcPts val="0"/>
                        </a:spcAft>
                      </a:pPr>
                      <a:r>
                        <a:rPr lang="en-GB" sz="1300" b="1" u="none">
                          <a:solidFill>
                            <a:schemeClr val="tx1"/>
                          </a:solidFill>
                          <a:effectLst/>
                          <a:latin typeface="+mn-lt"/>
                          <a:cs typeface="Times New Roman" panose="02020603050405020304" pitchFamily="18" charset="0"/>
                        </a:rPr>
                        <a:t>RELIEVE 75 mg</a:t>
                      </a:r>
                      <a:endParaRPr lang="en-US" sz="1300" b="1" u="none">
                        <a:solidFill>
                          <a:schemeClr val="tx1"/>
                        </a:solidFill>
                        <a:effectLst/>
                        <a:latin typeface="+mn-lt"/>
                        <a:cs typeface="Times New Roman" panose="02020603050405020304" pitchFamily="18" charset="0"/>
                      </a:endParaRPr>
                    </a:p>
                    <a:p>
                      <a:pPr marL="0" marR="0" algn="ctr">
                        <a:spcBef>
                          <a:spcPts val="0"/>
                        </a:spcBef>
                        <a:spcAft>
                          <a:spcPts val="0"/>
                        </a:spcAft>
                      </a:pPr>
                      <a:r>
                        <a:rPr lang="en-GB" sz="1300" b="1" u="none">
                          <a:solidFill>
                            <a:schemeClr val="tx1"/>
                          </a:solidFill>
                          <a:effectLst/>
                          <a:latin typeface="+mn-lt"/>
                          <a:cs typeface="Times New Roman" panose="02020603050405020304" pitchFamily="18" charset="0"/>
                        </a:rPr>
                        <a:t>(N=985)</a:t>
                      </a:r>
                      <a:endParaRPr lang="en-US" sz="1300" b="1" u="none">
                        <a:solidFill>
                          <a:schemeClr val="tx1"/>
                        </a:solidFill>
                        <a:effectLst/>
                        <a:latin typeface="+mn-lt"/>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350" b="1" u="none">
                          <a:solidFill>
                            <a:schemeClr val="tx1"/>
                          </a:solidFill>
                          <a:effectLst/>
                          <a:latin typeface="+mn-lt"/>
                          <a:ea typeface="Times New Roman" panose="02020603050405020304" pitchFamily="18" charset="0"/>
                          <a:cs typeface="Times New Roman" panose="02020603050405020304" pitchFamily="18" charset="0"/>
                        </a:rPr>
                        <a:t>RELIEVE 100 mg</a:t>
                      </a:r>
                      <a:endParaRPr lang="en-US" sz="1350" b="1" u="none">
                        <a:solidFill>
                          <a:schemeClr val="tx1"/>
                        </a:solidFill>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350" b="1" u="none">
                          <a:solidFill>
                            <a:schemeClr val="tx1"/>
                          </a:solidFill>
                          <a:effectLst/>
                          <a:latin typeface="+mn-lt"/>
                          <a:ea typeface="Times New Roman" panose="02020603050405020304" pitchFamily="18" charset="0"/>
                          <a:cs typeface="Times New Roman" panose="02020603050405020304" pitchFamily="18" charset="0"/>
                        </a:rPr>
                        <a:t>(N=485)</a:t>
                      </a:r>
                      <a:endParaRPr lang="en-US" sz="135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GB" sz="1300" b="1" u="none">
                          <a:solidFill>
                            <a:schemeClr val="tx1"/>
                          </a:solidFill>
                          <a:effectLst/>
                          <a:latin typeface="+mn-lt"/>
                          <a:ea typeface="Times New Roman" panose="02020603050405020304" pitchFamily="18" charset="0"/>
                          <a:cs typeface="Times New Roman" panose="02020603050405020304" pitchFamily="18" charset="0"/>
                        </a:rPr>
                        <a:t>Placebo</a:t>
                      </a:r>
                      <a:endParaRPr lang="en-US" sz="1300" b="1" u="none">
                        <a:solidFill>
                          <a:schemeClr val="tx1"/>
                        </a:solidFill>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300" b="1" u="none">
                          <a:solidFill>
                            <a:schemeClr val="tx1"/>
                          </a:solidFill>
                          <a:effectLst/>
                          <a:latin typeface="+mn-lt"/>
                          <a:ea typeface="Times New Roman" panose="02020603050405020304" pitchFamily="18" charset="0"/>
                          <a:cs typeface="Times New Roman" panose="02020603050405020304" pitchFamily="18" charset="0"/>
                        </a:rPr>
                        <a:t>(N= 1954)</a:t>
                      </a:r>
                      <a:endParaRPr lang="en-US" sz="13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400" b="1">
                          <a:effectLst/>
                          <a:latin typeface="+mn-lt"/>
                          <a:ea typeface="Times New Roman" panose="02020603050405020304" pitchFamily="18" charset="0"/>
                          <a:cs typeface="Times New Roman" panose="02020603050405020304" pitchFamily="18" charset="0"/>
                        </a:rPr>
                        <a:t>Placebo</a:t>
                      </a:r>
                      <a:endParaRPr lang="en-US" sz="1400">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400" b="1">
                          <a:effectLst/>
                          <a:latin typeface="+mn-lt"/>
                          <a:ea typeface="Times New Roman" panose="02020603050405020304" pitchFamily="18" charset="0"/>
                          <a:cs typeface="Times New Roman" panose="02020603050405020304" pitchFamily="18" charset="0"/>
                        </a:rPr>
                        <a:t>(N= 984)</a:t>
                      </a: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extLst>
                  <a:ext uri="{0D108BD9-81ED-4DB2-BD59-A6C34878D82A}">
                    <a16:rowId xmlns:a16="http://schemas.microsoft.com/office/drawing/2014/main" val="2369157394"/>
                  </a:ext>
                </a:extLst>
              </a:tr>
              <a:tr h="441921">
                <a:tc vMerge="1">
                  <a:txBody>
                    <a:bodyPr/>
                    <a:lstStyle/>
                    <a:p>
                      <a:endParaRPr lang="en-US" sz="1400" b="1" u="sng">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gridSpan="3">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Pain freedom (defined as no pain) 2 hours after initial dose </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algn="ctr">
                        <a:spcBef>
                          <a:spcPts val="0"/>
                        </a:spcBef>
                        <a:spcAft>
                          <a:spcPts val="0"/>
                        </a:spcAft>
                      </a:pPr>
                      <a:r>
                        <a:rPr lang="en-US" sz="1500">
                          <a:solidFill>
                            <a:srgbClr val="000000"/>
                          </a:solidFill>
                          <a:effectLst/>
                          <a:latin typeface="+mn-lt"/>
                          <a:ea typeface="Times New Roman" panose="02020603050405020304" pitchFamily="18" charset="0"/>
                          <a:cs typeface="Times New Roman" panose="02020603050405020304" pitchFamily="18" charset="0"/>
                        </a:rPr>
                        <a:t>19.2%</a:t>
                      </a:r>
                      <a:endParaRPr lang="en-US" sz="15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defTabSz="914400" rtl="0" eaLnBrk="1" latinLnBrk="0" hangingPunct="1">
                        <a:spcBef>
                          <a:spcPts val="0"/>
                        </a:spcBef>
                        <a:spcAft>
                          <a:spcPts val="0"/>
                        </a:spcAft>
                      </a:pPr>
                      <a:r>
                        <a:rPr lang="en-US" sz="1300" b="0" u="none" kern="1200">
                          <a:solidFill>
                            <a:schemeClr val="tx1"/>
                          </a:solidFill>
                          <a:effectLst/>
                          <a:latin typeface="+mn-lt"/>
                          <a:cs typeface="Times New Roman" panose="02020603050405020304" pitchFamily="18" charset="0"/>
                        </a:rPr>
                        <a:t>31.4%</a:t>
                      </a:r>
                      <a:endParaRPr lang="en-US" sz="1300" b="0" u="none" kern="120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22.8%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1194695676"/>
                  </a:ext>
                </a:extLst>
              </a:tr>
              <a:tr h="441921">
                <a:tc vMerge="1">
                  <a:txBody>
                    <a:bodyPr/>
                    <a:lstStyle/>
                    <a:p>
                      <a:endParaRPr lang="en-US" sz="1400" b="1" u="sng">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gridSpan="3">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Absence of single most bothersome symptom (photophobia, phonophobia, or nausea) 2 hours after initial dose</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algn="ctr">
                        <a:spcBef>
                          <a:spcPts val="0"/>
                        </a:spcBef>
                        <a:spcAft>
                          <a:spcPts val="0"/>
                        </a:spcAft>
                      </a:pPr>
                      <a:r>
                        <a:rPr lang="en-US" sz="1500">
                          <a:solidFill>
                            <a:srgbClr val="000000"/>
                          </a:solidFill>
                          <a:effectLst/>
                          <a:latin typeface="+mn-lt"/>
                          <a:ea typeface="Times New Roman" panose="02020603050405020304" pitchFamily="18" charset="0"/>
                          <a:cs typeface="Times New Roman" panose="02020603050405020304" pitchFamily="18" charset="0"/>
                        </a:rPr>
                        <a:t>38.6%</a:t>
                      </a:r>
                      <a:endParaRPr lang="en-US" sz="15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defTabSz="914400" rtl="0" eaLnBrk="1" latinLnBrk="0" hangingPunct="1">
                        <a:spcBef>
                          <a:spcPts val="0"/>
                        </a:spcBef>
                        <a:spcAft>
                          <a:spcPts val="0"/>
                        </a:spcAft>
                      </a:pPr>
                      <a:r>
                        <a:rPr lang="en-US" sz="1300" b="0" u="none" kern="1200">
                          <a:solidFill>
                            <a:schemeClr val="tx1"/>
                          </a:solidFill>
                          <a:effectLst/>
                          <a:latin typeface="+mn-lt"/>
                          <a:cs typeface="Times New Roman" panose="02020603050405020304" pitchFamily="18" charset="0"/>
                        </a:rPr>
                        <a:t>45.4%</a:t>
                      </a:r>
                      <a:endParaRPr lang="en-US" sz="1300" b="0" u="none" kern="120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36.4%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2868261897"/>
                  </a:ext>
                </a:extLst>
              </a:tr>
              <a:tr h="441921">
                <a:tc vMerge="1">
                  <a:txBody>
                    <a:bodyPr/>
                    <a:lstStyle/>
                    <a:p>
                      <a:endParaRPr lang="en-US" sz="1400" b="1" u="sng">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gridSpan="3">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Pain relief (defined as mild pain or no pain) 2 hours after initial dose</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algn="ctr">
                        <a:spcBef>
                          <a:spcPts val="0"/>
                        </a:spcBef>
                        <a:spcAft>
                          <a:spcPts val="0"/>
                        </a:spcAft>
                      </a:pPr>
                      <a:r>
                        <a:rPr lang="en-US" sz="1500">
                          <a:solidFill>
                            <a:srgbClr val="000000"/>
                          </a:solidFill>
                          <a:effectLst/>
                          <a:latin typeface="+mn-lt"/>
                          <a:ea typeface="Times New Roman" panose="02020603050405020304" pitchFamily="18" charset="0"/>
                          <a:cs typeface="Times New Roman" panose="02020603050405020304" pitchFamily="18" charset="0"/>
                        </a:rPr>
                        <a:t>60.7%</a:t>
                      </a:r>
                      <a:endParaRPr lang="en-US" sz="15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defTabSz="914400" rtl="0" eaLnBrk="1" latinLnBrk="0" hangingPunct="1">
                        <a:spcBef>
                          <a:spcPts val="0"/>
                        </a:spcBef>
                        <a:spcAft>
                          <a:spcPts val="0"/>
                        </a:spcAft>
                      </a:pPr>
                      <a:r>
                        <a:rPr lang="en-US" sz="1300" b="0" u="none" kern="1200">
                          <a:solidFill>
                            <a:schemeClr val="tx1"/>
                          </a:solidFill>
                          <a:effectLst/>
                          <a:latin typeface="+mn-lt"/>
                          <a:cs typeface="Times New Roman" panose="02020603050405020304" pitchFamily="18" charset="0"/>
                        </a:rPr>
                        <a:t>81.2%</a:t>
                      </a:r>
                      <a:endParaRPr lang="en-US" sz="1300" b="0" u="none" kern="1200">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tc gridSpan="2">
                  <a:txBody>
                    <a:bodyPr/>
                    <a:lstStyle/>
                    <a:p>
                      <a:pPr marL="0" marR="0" algn="ctr">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89.3%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extLst>
                  <a:ext uri="{0D108BD9-81ED-4DB2-BD59-A6C34878D82A}">
                    <a16:rowId xmlns:a16="http://schemas.microsoft.com/office/drawing/2014/main" val="3071577862"/>
                  </a:ext>
                </a:extLst>
              </a:tr>
              <a:tr h="44192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u="none" kern="1200">
                        <a:solidFill>
                          <a:schemeClr val="bg1"/>
                        </a:solidFill>
                        <a:effectLst/>
                        <a:latin typeface="+mn-lt"/>
                        <a:ea typeface="+mn-ea"/>
                        <a:cs typeface="+mn-cs"/>
                      </a:endParaRP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RELIEVE was studied across various sub-populations and was equally efficacious and safe across all sub-populations.</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marL="0" marR="0" algn="ctr">
                        <a:spcBef>
                          <a:spcPts val="0"/>
                        </a:spcBef>
                        <a:spcAft>
                          <a:spcPts val="0"/>
                        </a:spcAft>
                      </a:pPr>
                      <a:endParaRPr lang="en-US" sz="1200" b="0"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3037219983"/>
                  </a:ext>
                </a:extLst>
              </a:tr>
              <a:tr h="441921">
                <a:tc>
                  <a:txBody>
                    <a:bodyPr/>
                    <a:lstStyle/>
                    <a:p>
                      <a:r>
                        <a:rPr lang="en-US" sz="1400" b="1" u="none" kern="1200">
                          <a:solidFill>
                            <a:schemeClr val="bg1"/>
                          </a:solidFill>
                          <a:effectLst/>
                          <a:latin typeface="+mn-lt"/>
                          <a:ea typeface="+mn-ea"/>
                          <a:cs typeface="+mn-cs"/>
                        </a:rPr>
                        <a:t>Administration</a:t>
                      </a:r>
                      <a:endParaRPr lang="en-US" sz="1400" b="1" u="none">
                        <a:solidFill>
                          <a:schemeClr val="bg1"/>
                        </a:solidFill>
                        <a:latin typeface="+mn-lt"/>
                      </a:endParaRPr>
                    </a:p>
                  </a:txBody>
                  <a:tcPr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r>
                        <a:rPr lang="en-US" sz="1300" b="0" u="none" kern="1200">
                          <a:solidFill>
                            <a:schemeClr val="tx1"/>
                          </a:solidFill>
                          <a:effectLst/>
                          <a:latin typeface="+mn-lt"/>
                          <a:ea typeface="+mn-ea"/>
                          <a:cs typeface="+mn-cs"/>
                        </a:rPr>
                        <a:t>Oral tablet; taken as needed.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02155213"/>
                  </a:ext>
                </a:extLst>
              </a:tr>
              <a:tr h="213304">
                <a:tc rowSpan="4">
                  <a:txBody>
                    <a:bodyPr/>
                    <a:lstStyle/>
                    <a:p>
                      <a:pPr marL="0" marR="0">
                        <a:spcBef>
                          <a:spcPts val="0"/>
                        </a:spcBef>
                        <a:spcAft>
                          <a:spcPts val="0"/>
                        </a:spcAft>
                      </a:pPr>
                      <a:r>
                        <a:rPr lang="en-US" sz="1400" b="1" u="none">
                          <a:solidFill>
                            <a:schemeClr val="bg1"/>
                          </a:solidFill>
                          <a:effectLst/>
                          <a:latin typeface="+mn-lt"/>
                          <a:ea typeface="Times New Roman" panose="02020603050405020304" pitchFamily="18" charset="0"/>
                          <a:cs typeface="Times New Roman" panose="02020603050405020304" pitchFamily="18" charset="0"/>
                        </a:rPr>
                        <a:t>Tolerability</a:t>
                      </a:r>
                    </a:p>
                  </a:txBody>
                  <a:tcPr marR="4445" marT="4445" marB="0" anchor="ctr">
                    <a:lnL w="12700" cap="flat" cmpd="sng" algn="ctr">
                      <a:solidFill>
                        <a:schemeClr val="accent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7">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Side effects occurring with an incidence of at least 2% and twice the rate of placebo:</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pPr marL="0" marR="0" algn="ctr">
                        <a:spcBef>
                          <a:spcPts val="0"/>
                        </a:spcBef>
                        <a:spcAft>
                          <a:spcPts val="0"/>
                        </a:spcAft>
                      </a:pPr>
                      <a:endParaRPr lang="en-US" sz="12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lgn="ctr">
                        <a:spcBef>
                          <a:spcPts val="0"/>
                        </a:spcBef>
                        <a:spcAft>
                          <a:spcPts val="0"/>
                        </a:spcAft>
                      </a:pPr>
                      <a:endParaRPr lang="en-US" sz="12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algn="ctr">
                        <a:spcBef>
                          <a:spcPts val="0"/>
                        </a:spcBef>
                        <a:spcAft>
                          <a:spcPts val="0"/>
                        </a:spcAft>
                      </a:pPr>
                      <a:endParaRPr lang="en-US" sz="12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92691569"/>
                  </a:ext>
                </a:extLst>
              </a:tr>
              <a:tr h="407039">
                <a:tc vMerge="1">
                  <a:txBody>
                    <a:bodyPr/>
                    <a:lstStyle/>
                    <a:p>
                      <a:pPr marL="0" marR="0">
                        <a:spcBef>
                          <a:spcPts val="0"/>
                        </a:spcBef>
                        <a:spcAft>
                          <a:spcPts val="0"/>
                        </a:spcAft>
                      </a:pPr>
                      <a:endParaRPr lang="en-US" sz="1200" b="1" u="sng">
                        <a:solidFill>
                          <a:schemeClr val="tx1"/>
                        </a:solidFill>
                        <a:effectLst/>
                        <a:latin typeface="+mn-lt"/>
                        <a:ea typeface="Times New Roman" panose="02020603050405020304" pitchFamily="18" charset="0"/>
                        <a:cs typeface="Times New Roman" panose="02020603050405020304" pitchFamily="18" charset="0"/>
                      </a:endParaRPr>
                    </a:p>
                  </a:txBody>
                  <a:tcPr marR="4445" marT="444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p>
                      <a:pPr marL="0" marR="0">
                        <a:spcBef>
                          <a:spcPts val="0"/>
                        </a:spcBef>
                        <a:spcAft>
                          <a:spcPts val="0"/>
                        </a:spcAft>
                      </a:pPr>
                      <a:r>
                        <a:rPr lang="en-US" sz="1300" b="0" u="none">
                          <a:solidFill>
                            <a:schemeClr val="tx1"/>
                          </a:solidFill>
                          <a:effectLst/>
                          <a:latin typeface="+mn-lt"/>
                          <a:ea typeface="Times New Roman" panose="02020603050405020304" pitchFamily="18" charset="0"/>
                          <a:cs typeface="Times New Roman" panose="02020603050405020304" pitchFamily="18" charset="0"/>
                        </a:rPr>
                        <a:t> </a:t>
                      </a: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endParaRPr lang="en-US" sz="1300" b="0" u="none">
                        <a:solidFill>
                          <a:schemeClr val="tx1"/>
                        </a:solidFill>
                        <a:effectLst/>
                        <a:latin typeface="+mn-lt"/>
                        <a:ea typeface="Times New Roman" panose="02020603050405020304" pitchFamily="18" charset="0"/>
                        <a:cs typeface="Times New Roman" panose="02020603050405020304" pitchFamily="18" charset="0"/>
                      </a:endParaRP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lgn="ctr">
                        <a:spcBef>
                          <a:spcPts val="0"/>
                        </a:spcBef>
                        <a:spcAft>
                          <a:spcPts val="0"/>
                        </a:spcAft>
                      </a:pPr>
                      <a:r>
                        <a:rPr lang="en-GB" sz="1300" b="1" u="none">
                          <a:solidFill>
                            <a:schemeClr val="tx1"/>
                          </a:solidFill>
                          <a:effectLst/>
                          <a:latin typeface="+mn-lt"/>
                          <a:cs typeface="Times New Roman" panose="02020603050405020304" pitchFamily="18" charset="0"/>
                        </a:rPr>
                        <a:t>RELIEVE 75 mg</a:t>
                      </a:r>
                      <a:endParaRPr lang="en-US" sz="1300" b="1" u="none">
                        <a:solidFill>
                          <a:schemeClr val="tx1"/>
                        </a:solidFill>
                        <a:effectLst/>
                        <a:latin typeface="+mn-lt"/>
                        <a:cs typeface="Times New Roman" panose="02020603050405020304" pitchFamily="18" charset="0"/>
                      </a:endParaRPr>
                    </a:p>
                    <a:p>
                      <a:pPr marL="0" marR="0" algn="ctr">
                        <a:spcBef>
                          <a:spcPts val="0"/>
                        </a:spcBef>
                        <a:spcAft>
                          <a:spcPts val="0"/>
                        </a:spcAft>
                      </a:pPr>
                      <a:r>
                        <a:rPr lang="en-GB" sz="1300" b="1" u="none">
                          <a:solidFill>
                            <a:schemeClr val="tx1"/>
                          </a:solidFill>
                          <a:effectLst/>
                          <a:latin typeface="+mn-lt"/>
                          <a:cs typeface="Times New Roman" panose="02020603050405020304" pitchFamily="18" charset="0"/>
                        </a:rPr>
                        <a:t>(N=985)</a:t>
                      </a:r>
                      <a:endParaRPr lang="en-US" sz="1300" b="1" u="none">
                        <a:solidFill>
                          <a:schemeClr val="tx1"/>
                        </a:solidFill>
                        <a:effectLst/>
                        <a:latin typeface="+mn-lt"/>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350" b="1" u="none">
                          <a:solidFill>
                            <a:schemeClr val="tx1"/>
                          </a:solidFill>
                          <a:effectLst/>
                          <a:latin typeface="+mn-lt"/>
                          <a:ea typeface="Times New Roman" panose="02020603050405020304" pitchFamily="18" charset="0"/>
                          <a:cs typeface="Times New Roman" panose="02020603050405020304" pitchFamily="18" charset="0"/>
                        </a:rPr>
                        <a:t>RELIEVE 100 mg</a:t>
                      </a:r>
                      <a:endParaRPr lang="en-US" sz="1350" b="1" u="none">
                        <a:solidFill>
                          <a:schemeClr val="tx1"/>
                        </a:solidFill>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350" b="1" u="none">
                          <a:solidFill>
                            <a:schemeClr val="tx1"/>
                          </a:solidFill>
                          <a:effectLst/>
                          <a:latin typeface="+mn-lt"/>
                          <a:ea typeface="Times New Roman" panose="02020603050405020304" pitchFamily="18" charset="0"/>
                          <a:cs typeface="Times New Roman" panose="02020603050405020304" pitchFamily="18" charset="0"/>
                        </a:rPr>
                        <a:t>(N=485)</a:t>
                      </a:r>
                      <a:endParaRPr lang="en-US" sz="135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lgn="ctr">
                        <a:spcBef>
                          <a:spcPts val="0"/>
                        </a:spcBef>
                        <a:spcAft>
                          <a:spcPts val="0"/>
                        </a:spcAft>
                      </a:pPr>
                      <a:r>
                        <a:rPr lang="en-GB" sz="1300" b="1" u="none">
                          <a:solidFill>
                            <a:schemeClr val="tx1"/>
                          </a:solidFill>
                          <a:effectLst/>
                          <a:latin typeface="+mn-lt"/>
                          <a:ea typeface="Times New Roman" panose="02020603050405020304" pitchFamily="18" charset="0"/>
                          <a:cs typeface="Times New Roman" panose="02020603050405020304" pitchFamily="18" charset="0"/>
                        </a:rPr>
                        <a:t>Placebo</a:t>
                      </a:r>
                      <a:endParaRPr lang="en-US" sz="1300" b="1" u="none">
                        <a:solidFill>
                          <a:schemeClr val="tx1"/>
                        </a:solidFill>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300" b="1" u="none">
                          <a:solidFill>
                            <a:schemeClr val="tx1"/>
                          </a:solidFill>
                          <a:effectLst/>
                          <a:latin typeface="+mn-lt"/>
                          <a:ea typeface="Times New Roman" panose="02020603050405020304" pitchFamily="18" charset="0"/>
                          <a:cs typeface="Times New Roman" panose="02020603050405020304" pitchFamily="18" charset="0"/>
                        </a:rPr>
                        <a:t>(N= 1954)</a:t>
                      </a:r>
                      <a:endParaRPr lang="en-US" sz="13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400" b="1">
                          <a:effectLst/>
                          <a:latin typeface="+mn-lt"/>
                          <a:ea typeface="Times New Roman" panose="02020603050405020304" pitchFamily="18" charset="0"/>
                          <a:cs typeface="Times New Roman" panose="02020603050405020304" pitchFamily="18" charset="0"/>
                        </a:rPr>
                        <a:t>Placebo</a:t>
                      </a:r>
                      <a:endParaRPr lang="en-US" sz="1400">
                        <a:effectLst/>
                        <a:latin typeface="+mn-lt"/>
                        <a:ea typeface="Times New Roman" panose="02020603050405020304" pitchFamily="18" charset="0"/>
                        <a:cs typeface="Times New Roman" panose="02020603050405020304" pitchFamily="18" charset="0"/>
                      </a:endParaRPr>
                    </a:p>
                    <a:p>
                      <a:pPr marL="0" marR="0" algn="ctr">
                        <a:spcBef>
                          <a:spcPts val="0"/>
                        </a:spcBef>
                        <a:spcAft>
                          <a:spcPts val="0"/>
                        </a:spcAft>
                      </a:pPr>
                      <a:r>
                        <a:rPr lang="en-GB" sz="1400" b="1">
                          <a:effectLst/>
                          <a:latin typeface="+mn-lt"/>
                          <a:ea typeface="Times New Roman" panose="02020603050405020304" pitchFamily="18" charset="0"/>
                          <a:cs typeface="Times New Roman" panose="02020603050405020304" pitchFamily="18" charset="0"/>
                        </a:rPr>
                        <a:t>(N= 984)</a:t>
                      </a: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endParaRPr lang="en-US" sz="1300" b="1"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67129457"/>
                  </a:ext>
                </a:extLst>
              </a:tr>
              <a:tr h="213304">
                <a:tc vMerge="1">
                  <a:txBody>
                    <a:bodyPr/>
                    <a:lstStyle/>
                    <a:p>
                      <a:endParaRPr lang="en-US" sz="1400" b="1" u="sng">
                        <a:solidFill>
                          <a:schemeClr val="tx1"/>
                        </a:solidFill>
                        <a:latin typeface="+mn-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schemeClr>
                    </a:solidFill>
                  </a:tcPr>
                </a:tc>
                <a:tc>
                  <a:txBody>
                    <a:bodyPr/>
                    <a:lstStyle/>
                    <a:p>
                      <a:endParaRPr lang="en-US" sz="1300">
                        <a:solidFill>
                          <a:schemeClr val="tx1"/>
                        </a:solidFill>
                      </a:endParaRP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GB" sz="1300" b="0" u="none">
                          <a:solidFill>
                            <a:schemeClr val="tx1"/>
                          </a:solidFill>
                          <a:effectLst/>
                          <a:latin typeface="+mn-lt"/>
                          <a:ea typeface="Times New Roman" panose="02020603050405020304" pitchFamily="18" charset="0"/>
                          <a:cs typeface="Times New Roman" panose="02020603050405020304" pitchFamily="18" charset="0"/>
                        </a:rPr>
                        <a:t>Nausea</a:t>
                      </a:r>
                      <a:endParaRPr lang="en-US" sz="1300" b="0" u="none">
                        <a:solidFill>
                          <a:schemeClr val="tx1"/>
                        </a:solidFill>
                        <a:effectLst/>
                        <a:latin typeface="+mn-lt"/>
                        <a:ea typeface="Times New Roman" panose="02020603050405020304" pitchFamily="18" charset="0"/>
                        <a:cs typeface="Times New Roman" panose="02020603050405020304" pitchFamily="18" charset="0"/>
                      </a:endParaRPr>
                    </a:p>
                  </a:txBody>
                  <a:tcPr marL="51435" marR="51435" marT="9525"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lgn="ctr">
                        <a:spcBef>
                          <a:spcPts val="0"/>
                        </a:spcBef>
                        <a:spcAft>
                          <a:spcPts val="0"/>
                        </a:spcAft>
                      </a:pPr>
                      <a:r>
                        <a:rPr lang="en-GB" sz="1300" b="0" u="none">
                          <a:solidFill>
                            <a:schemeClr val="tx1"/>
                          </a:solidFill>
                          <a:effectLst/>
                          <a:latin typeface="+mn-lt"/>
                          <a:cs typeface="Times New Roman" panose="02020603050405020304" pitchFamily="18" charset="0"/>
                        </a:rPr>
                        <a:t>14%</a:t>
                      </a:r>
                      <a:endParaRPr lang="en-US" sz="1300" b="0" u="none">
                        <a:solidFill>
                          <a:schemeClr val="tx1"/>
                        </a:solidFill>
                        <a:effectLst/>
                        <a:latin typeface="+mn-lt"/>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350" b="0" u="none">
                          <a:solidFill>
                            <a:schemeClr val="tx1"/>
                          </a:solidFill>
                          <a:effectLst/>
                          <a:latin typeface="+mn-lt"/>
                          <a:ea typeface="Times New Roman" panose="02020603050405020304" pitchFamily="18" charset="0"/>
                          <a:cs typeface="Times New Roman" panose="02020603050405020304" pitchFamily="18" charset="0"/>
                        </a:rPr>
                        <a:t>4%</a:t>
                      </a:r>
                      <a:endParaRPr lang="en-US" sz="1350" b="0"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lgn="ctr">
                        <a:spcBef>
                          <a:spcPts val="0"/>
                        </a:spcBef>
                        <a:spcAft>
                          <a:spcPts val="0"/>
                        </a:spcAft>
                      </a:pPr>
                      <a:r>
                        <a:rPr lang="en-GB" sz="1300" b="0" u="none">
                          <a:solidFill>
                            <a:schemeClr val="tx1"/>
                          </a:solidFill>
                          <a:effectLst/>
                          <a:latin typeface="+mn-lt"/>
                          <a:ea typeface="Times New Roman" panose="02020603050405020304" pitchFamily="18" charset="0"/>
                          <a:cs typeface="Times New Roman" panose="02020603050405020304" pitchFamily="18" charset="0"/>
                        </a:rPr>
                        <a:t>12%</a:t>
                      </a:r>
                      <a:endParaRPr lang="en-US" sz="1300" b="0"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GB" sz="1400">
                          <a:effectLst/>
                          <a:latin typeface="+mn-lt"/>
                          <a:ea typeface="Times New Roman" panose="02020603050405020304" pitchFamily="18" charset="0"/>
                          <a:cs typeface="Times New Roman" panose="02020603050405020304" pitchFamily="18" charset="0"/>
                        </a:rPr>
                        <a:t>2%</a:t>
                      </a:r>
                      <a:endParaRPr lang="en-US" sz="1400">
                        <a:effectLst/>
                        <a:latin typeface="+mn-lt"/>
                        <a:ea typeface="Times New Roman" panose="02020603050405020304" pitchFamily="18" charset="0"/>
                        <a:cs typeface="Times New Roman" panose="02020603050405020304" pitchFamily="18" charset="0"/>
                      </a:endParaRPr>
                    </a:p>
                  </a:txBody>
                  <a:tcPr marL="0" marR="0" marT="0" marB="0" anchor="ctr"/>
                </a:tc>
                <a:tc>
                  <a:txBody>
                    <a:bodyPr/>
                    <a:lstStyle/>
                    <a:p>
                      <a:pPr marL="0" marR="0" algn="ctr">
                        <a:spcBef>
                          <a:spcPts val="0"/>
                        </a:spcBef>
                        <a:spcAft>
                          <a:spcPts val="0"/>
                        </a:spcAft>
                      </a:pPr>
                      <a:endParaRPr lang="en-US" sz="1300" b="0" u="none">
                        <a:solidFill>
                          <a:schemeClr val="tx1"/>
                        </a:solidFill>
                        <a:effectLst/>
                        <a:latin typeface="+mn-lt"/>
                        <a:ea typeface="Times New Roman" panose="02020603050405020304" pitchFamily="18" charset="0"/>
                        <a:cs typeface="Times New Roman" panose="02020603050405020304" pitchFamily="18"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83714343"/>
                  </a:ext>
                </a:extLst>
              </a:tr>
              <a:tr h="297452">
                <a:tc vMerge="1">
                  <a:txBody>
                    <a:bodyPr/>
                    <a:lstStyle/>
                    <a:p>
                      <a:endParaRPr lang="en-US"/>
                    </a:p>
                  </a:txBody>
                  <a:tcPr>
                    <a:lnT w="12700" cap="flat" cmpd="sng" algn="ctr">
                      <a:solidFill>
                        <a:schemeClr val="tx1"/>
                      </a:solidFill>
                      <a:prstDash val="solid"/>
                      <a:round/>
                      <a:headEnd type="none" w="med" len="med"/>
                      <a:tailEnd type="none" w="med" len="med"/>
                    </a:lnT>
                  </a:tcPr>
                </a:tc>
                <a:tc gridSpan="7">
                  <a:txBody>
                    <a:bodyPr/>
                    <a:lstStyle/>
                    <a:p>
                      <a:pPr marL="285750" indent="-285750">
                        <a:buClr>
                          <a:schemeClr val="bg2">
                            <a:lumMod val="50000"/>
                          </a:schemeClr>
                        </a:buClr>
                        <a:buFont typeface="Arial" panose="020B0604020202020204" pitchFamily="34" charset="0"/>
                        <a:buChar char="•"/>
                      </a:pPr>
                      <a:r>
                        <a:rPr lang="en-US" sz="1300" b="0" u="none" kern="1200">
                          <a:solidFill>
                            <a:schemeClr val="tx1"/>
                          </a:solidFill>
                          <a:effectLst/>
                          <a:latin typeface="+mn-lt"/>
                          <a:ea typeface="+mn-ea"/>
                          <a:cs typeface="+mn-cs"/>
                        </a:rPr>
                        <a:t>No CV contraindication.  8% of patients in the clinical trial had moderate to high CV risk. </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T w="12700" cap="flat" cmpd="sng" algn="ctr">
                      <a:solidFill>
                        <a:schemeClr val="tx1"/>
                      </a:solidFill>
                      <a:prstDash val="solid"/>
                      <a:round/>
                      <a:headEnd type="none" w="med" len="med"/>
                      <a:tailEnd type="none" w="med" len="med"/>
                    </a:lnT>
                  </a:tcPr>
                </a:tc>
                <a:tc hMerge="1">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10211526"/>
                  </a:ext>
                </a:extLst>
              </a:tr>
            </a:tbl>
          </a:graphicData>
        </a:graphic>
      </p:graphicFrame>
    </p:spTree>
    <p:extLst>
      <p:ext uri="{BB962C8B-B14F-4D97-AF65-F5344CB8AC3E}">
        <p14:creationId xmlns:p14="http://schemas.microsoft.com/office/powerpoint/2010/main" val="2978838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a:extLst>
              <a:ext uri="{FF2B5EF4-FFF2-40B4-BE49-F238E27FC236}">
                <a16:creationId xmlns:a16="http://schemas.microsoft.com/office/drawing/2014/main" id="{6C896A96-4635-077A-E60B-058D0BC71DF5}"/>
              </a:ext>
            </a:extLst>
          </p:cNvPr>
          <p:cNvGraphicFramePr>
            <a:graphicFrameLocks noChangeAspect="1"/>
          </p:cNvGraphicFramePr>
          <p:nvPr>
            <p:custDataLst>
              <p:tags r:id="rId1"/>
            </p:custDataLst>
            <p:extLst>
              <p:ext uri="{D42A27DB-BD31-4B8C-83A1-F6EECF244321}">
                <p14:modId xmlns:p14="http://schemas.microsoft.com/office/powerpoint/2010/main" val="4789058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7" imgH="307" progId="TCLayout.ActiveDocument.1">
                  <p:embed/>
                </p:oleObj>
              </mc:Choice>
              <mc:Fallback>
                <p:oleObj name="think-cell Slide" r:id="rId3" imgW="307" imgH="307" progId="TCLayout.ActiveDocument.1">
                  <p:embed/>
                  <p:pic>
                    <p:nvPicPr>
                      <p:cNvPr id="14" name="Object 13" hidden="1">
                        <a:extLst>
                          <a:ext uri="{FF2B5EF4-FFF2-40B4-BE49-F238E27FC236}">
                            <a16:creationId xmlns:a16="http://schemas.microsoft.com/office/drawing/2014/main" id="{6C896A96-4635-077A-E60B-058D0BC71D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2" name="Oval Callout 24">
            <a:extLst>
              <a:ext uri="{FF2B5EF4-FFF2-40B4-BE49-F238E27FC236}">
                <a16:creationId xmlns:a16="http://schemas.microsoft.com/office/drawing/2014/main" id="{1BF11504-A484-6A21-045F-447E7B24D0E2}"/>
              </a:ext>
            </a:extLst>
          </p:cNvPr>
          <p:cNvSpPr/>
          <p:nvPr/>
        </p:nvSpPr>
        <p:spPr>
          <a:xfrm flipH="1">
            <a:off x="4644036" y="3313990"/>
            <a:ext cx="1173054" cy="1152708"/>
          </a:xfrm>
          <a:prstGeom prst="wedgeEllipseCallout">
            <a:avLst>
              <a:gd name="adj1" fmla="val 1116"/>
              <a:gd name="adj2" fmla="val 6462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83" name="Oval Callout 24">
            <a:extLst>
              <a:ext uri="{FF2B5EF4-FFF2-40B4-BE49-F238E27FC236}">
                <a16:creationId xmlns:a16="http://schemas.microsoft.com/office/drawing/2014/main" id="{4B019754-5F18-2D91-EE0D-ACEA9ACBC78F}"/>
              </a:ext>
            </a:extLst>
          </p:cNvPr>
          <p:cNvSpPr/>
          <p:nvPr/>
        </p:nvSpPr>
        <p:spPr>
          <a:xfrm flipH="1">
            <a:off x="6489419" y="3313990"/>
            <a:ext cx="1173054" cy="1152708"/>
          </a:xfrm>
          <a:prstGeom prst="wedgeEllipseCallout">
            <a:avLst>
              <a:gd name="adj1" fmla="val 1116"/>
              <a:gd name="adj2" fmla="val 6599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2" name="Title 1">
            <a:extLst>
              <a:ext uri="{FF2B5EF4-FFF2-40B4-BE49-F238E27FC236}">
                <a16:creationId xmlns:a16="http://schemas.microsoft.com/office/drawing/2014/main" id="{D3E17C27-7227-9874-58B8-3AA7DB173695}"/>
              </a:ext>
            </a:extLst>
          </p:cNvPr>
          <p:cNvSpPr>
            <a:spLocks noGrp="1"/>
          </p:cNvSpPr>
          <p:nvPr>
            <p:ph type="title"/>
          </p:nvPr>
        </p:nvSpPr>
        <p:spPr/>
        <p:txBody>
          <a:bodyPr vert="horz"/>
          <a:lstStyle/>
          <a:p>
            <a:r>
              <a:rPr lang="en-US"/>
              <a:t>US Quantitative Migraine Demand Estimation for RELIEVE</a:t>
            </a:r>
          </a:p>
        </p:txBody>
      </p:sp>
      <p:sp>
        <p:nvSpPr>
          <p:cNvPr id="8" name="Text Placeholder 8">
            <a:extLst>
              <a:ext uri="{FF2B5EF4-FFF2-40B4-BE49-F238E27FC236}">
                <a16:creationId xmlns:a16="http://schemas.microsoft.com/office/drawing/2014/main" id="{F4FF3232-18BC-54BA-1754-FA700DADD23A}"/>
              </a:ext>
            </a:extLst>
          </p:cNvPr>
          <p:cNvSpPr>
            <a:spLocks noGrp="1"/>
          </p:cNvSpPr>
          <p:nvPr>
            <p:ph type="body" sz="quarter" idx="14"/>
          </p:nvPr>
        </p:nvSpPr>
        <p:spPr/>
        <p:txBody>
          <a:bodyPr/>
          <a:lstStyle/>
          <a:p>
            <a:r>
              <a:rPr lang="en-US">
                <a:solidFill>
                  <a:srgbClr val="FF0000"/>
                </a:solidFill>
              </a:rPr>
              <a:t>*Market research sample is not representative of overall market. General Physicians are twice as many in the market as Neurologists.</a:t>
            </a:r>
          </a:p>
        </p:txBody>
      </p:sp>
      <p:pic>
        <p:nvPicPr>
          <p:cNvPr id="10" name="Picture 9">
            <a:extLst>
              <a:ext uri="{FF2B5EF4-FFF2-40B4-BE49-F238E27FC236}">
                <a16:creationId xmlns:a16="http://schemas.microsoft.com/office/drawing/2014/main" id="{2EC55361-EBFD-1371-4611-23B684EC98A7}"/>
              </a:ext>
            </a:extLst>
          </p:cNvPr>
          <p:cNvPicPr>
            <a:picLocks/>
          </p:cNvPicPr>
          <p:nvPr/>
        </p:nvPicPr>
        <p:blipFill rotWithShape="1">
          <a:blip r:embed="rId5"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l="46641" r="49937"/>
          <a:stretch/>
        </p:blipFill>
        <p:spPr>
          <a:xfrm rot="5400000">
            <a:off x="5214909" y="-3922739"/>
            <a:ext cx="1129432" cy="11559251"/>
          </a:xfrm>
          <a:prstGeom prst="snip2SameRect">
            <a:avLst/>
          </a:prstGeom>
          <a:effectLst/>
        </p:spPr>
      </p:pic>
      <p:sp>
        <p:nvSpPr>
          <p:cNvPr id="11" name="Rectangle: Top Corners Snipped 10">
            <a:extLst>
              <a:ext uri="{FF2B5EF4-FFF2-40B4-BE49-F238E27FC236}">
                <a16:creationId xmlns:a16="http://schemas.microsoft.com/office/drawing/2014/main" id="{692D63CE-D92C-4517-832E-32B8E05683EB}"/>
              </a:ext>
            </a:extLst>
          </p:cNvPr>
          <p:cNvSpPr/>
          <p:nvPr/>
        </p:nvSpPr>
        <p:spPr>
          <a:xfrm rot="5400000">
            <a:off x="5219341" y="-3927169"/>
            <a:ext cx="1129431" cy="11568116"/>
          </a:xfrm>
          <a:prstGeom prst="snip2SameRect">
            <a:avLst/>
          </a:prstGeom>
          <a:solidFill>
            <a:schemeClr val="accent1">
              <a:alpha val="80000"/>
            </a:schemeClr>
          </a:solidFill>
          <a:ln>
            <a:noFill/>
          </a:ln>
          <a:effectLst/>
        </p:spPr>
        <p:style>
          <a:lnRef idx="1">
            <a:schemeClr val="accent1"/>
          </a:lnRef>
          <a:fillRef idx="2">
            <a:schemeClr val="accent1"/>
          </a:fillRef>
          <a:effectRef idx="1">
            <a:schemeClr val="accent1"/>
          </a:effectRef>
          <a:fontRef idx="minor">
            <a:schemeClr val="dk1"/>
          </a:fontRef>
        </p:style>
        <p:txBody>
          <a:bodyPr wrap="square" anchor="t">
            <a:noAutofit/>
          </a:bodyPr>
          <a:lstStyle/>
          <a:p>
            <a:pPr>
              <a:spcBef>
                <a:spcPts val="300"/>
              </a:spcBef>
            </a:pPr>
            <a:endParaRPr lang="en-US" sz="1200">
              <a:solidFill>
                <a:schemeClr val="tx1"/>
              </a:solidFill>
            </a:endParaRPr>
          </a:p>
        </p:txBody>
      </p:sp>
      <p:sp>
        <p:nvSpPr>
          <p:cNvPr id="15" name="Rectangle 14">
            <a:extLst>
              <a:ext uri="{FF2B5EF4-FFF2-40B4-BE49-F238E27FC236}">
                <a16:creationId xmlns:a16="http://schemas.microsoft.com/office/drawing/2014/main" id="{9876764B-3A1A-AC5E-6136-B4DD629B6041}"/>
              </a:ext>
            </a:extLst>
          </p:cNvPr>
          <p:cNvSpPr/>
          <p:nvPr/>
        </p:nvSpPr>
        <p:spPr>
          <a:xfrm>
            <a:off x="623885" y="1387526"/>
            <a:ext cx="10622329" cy="938719"/>
          </a:xfrm>
          <a:prstGeom prst="rect">
            <a:avLst/>
          </a:prstGeom>
          <a:noFill/>
          <a:ln w="25400" cap="flat" cmpd="sng" algn="ctr">
            <a:noFill/>
            <a:prstDash val="solid"/>
          </a:ln>
          <a:effectLst/>
        </p:spPr>
        <p:txBody>
          <a:bodyPr wrap="square" lIns="0" tIns="0" rIns="0" bIns="0" rtlCol="0" anchor="t">
            <a:spAutoFit/>
          </a:bodyPr>
          <a:lstStyle/>
          <a:p>
            <a:pPr marL="177800" indent="-177800">
              <a:spcBef>
                <a:spcPts val="300"/>
              </a:spcBef>
              <a:spcAft>
                <a:spcPts val="300"/>
              </a:spcAft>
              <a:buClr>
                <a:schemeClr val="bg1"/>
              </a:buClr>
              <a:buFont typeface="Arial" panose="020B0604020202020204" pitchFamily="34" charset="0"/>
              <a:buChar char="•"/>
              <a:defRPr/>
            </a:pPr>
            <a:r>
              <a:rPr lang="en-US" sz="1400" kern="0" err="1">
                <a:solidFill>
                  <a:schemeClr val="bg1"/>
                </a:solidFill>
                <a:latin typeface="Calibri"/>
              </a:rPr>
              <a:t>PharmaSpace</a:t>
            </a:r>
            <a:r>
              <a:rPr lang="en-US" sz="1400" kern="0">
                <a:solidFill>
                  <a:schemeClr val="bg1"/>
                </a:solidFill>
                <a:latin typeface="Calibri"/>
              </a:rPr>
              <a:t> hired Trinity to better understand the market opportunity for RELIEVE for the treatment of acute migraine. </a:t>
            </a:r>
          </a:p>
          <a:p>
            <a:pPr marL="177800" indent="-177800">
              <a:spcBef>
                <a:spcPts val="300"/>
              </a:spcBef>
              <a:spcAft>
                <a:spcPts val="300"/>
              </a:spcAft>
              <a:buClr>
                <a:schemeClr val="bg1"/>
              </a:buClr>
              <a:buFont typeface="Arial" panose="020B0604020202020204" pitchFamily="34" charset="0"/>
              <a:buChar char="•"/>
              <a:defRPr/>
            </a:pPr>
            <a:r>
              <a:rPr lang="en-US" sz="1400" kern="0">
                <a:solidFill>
                  <a:schemeClr val="bg1"/>
                </a:solidFill>
                <a:latin typeface="Calibri"/>
              </a:rPr>
              <a:t>Trinity conducted a quantitative market research study targeting N=~250 HCPs, elucidating the current treatment paradigm, initial reactions to RELIEVE product information, relative importance and clinical value of proposed migraine claims, and final reactions and utilization of the agents after all additional claims had been shown.</a:t>
            </a:r>
          </a:p>
        </p:txBody>
      </p:sp>
      <p:sp>
        <p:nvSpPr>
          <p:cNvPr id="16" name="Rectangle 15">
            <a:extLst>
              <a:ext uri="{FF2B5EF4-FFF2-40B4-BE49-F238E27FC236}">
                <a16:creationId xmlns:a16="http://schemas.microsoft.com/office/drawing/2014/main" id="{7C43664E-BAA1-064E-D358-4D08F9C23CDF}"/>
              </a:ext>
            </a:extLst>
          </p:cNvPr>
          <p:cNvSpPr/>
          <p:nvPr/>
        </p:nvSpPr>
        <p:spPr>
          <a:xfrm>
            <a:off x="623885" y="2534003"/>
            <a:ext cx="10455106" cy="492443"/>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spAutoFit/>
          </a:bodyPr>
          <a:lstStyle/>
          <a:p>
            <a:r>
              <a:rPr lang="en-US" sz="1600" b="1">
                <a:solidFill>
                  <a:schemeClr val="tx1"/>
                </a:solidFill>
              </a:rPr>
              <a:t>You have been provided the data set* with Physician responses from the quantitative survey. Please use that data source to answer the project objectives highlighted before. Specific questions below </a:t>
            </a:r>
          </a:p>
        </p:txBody>
      </p:sp>
      <p:sp>
        <p:nvSpPr>
          <p:cNvPr id="17" name="Oval Callout 3">
            <a:extLst>
              <a:ext uri="{FF2B5EF4-FFF2-40B4-BE49-F238E27FC236}">
                <a16:creationId xmlns:a16="http://schemas.microsoft.com/office/drawing/2014/main" id="{50DFBD42-335E-7FAD-BDB3-5ADFF88DE2BA}"/>
              </a:ext>
            </a:extLst>
          </p:cNvPr>
          <p:cNvSpPr/>
          <p:nvPr/>
        </p:nvSpPr>
        <p:spPr>
          <a:xfrm>
            <a:off x="953267" y="3686225"/>
            <a:ext cx="1173054" cy="1138035"/>
          </a:xfrm>
          <a:prstGeom prst="wedgeEllipseCallo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18" name="CuadroTexto 350">
            <a:extLst>
              <a:ext uri="{FF2B5EF4-FFF2-40B4-BE49-F238E27FC236}">
                <a16:creationId xmlns:a16="http://schemas.microsoft.com/office/drawing/2014/main" id="{C3BF987B-B7C6-B28D-D406-6F960462C048}"/>
              </a:ext>
            </a:extLst>
          </p:cNvPr>
          <p:cNvSpPr txBox="1"/>
          <p:nvPr/>
        </p:nvSpPr>
        <p:spPr>
          <a:xfrm>
            <a:off x="1153384" y="3442067"/>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19" name="TextBox 18">
            <a:extLst>
              <a:ext uri="{FF2B5EF4-FFF2-40B4-BE49-F238E27FC236}">
                <a16:creationId xmlns:a16="http://schemas.microsoft.com/office/drawing/2014/main" id="{F1DB1B42-8192-AA50-34DF-FF94F3185D6B}"/>
              </a:ext>
            </a:extLst>
          </p:cNvPr>
          <p:cNvSpPr txBox="1"/>
          <p:nvPr/>
        </p:nvSpPr>
        <p:spPr>
          <a:xfrm>
            <a:off x="758689" y="5196495"/>
            <a:ext cx="1562211" cy="923330"/>
          </a:xfrm>
          <a:prstGeom prst="rect">
            <a:avLst/>
          </a:prstGeom>
          <a:noFill/>
        </p:spPr>
        <p:txBody>
          <a:bodyPr wrap="square" lIns="0" tIns="0" rIns="0" bIns="0" rtlCol="0">
            <a:spAutoFit/>
          </a:bodyPr>
          <a:lstStyle/>
          <a:p>
            <a:pPr algn="ctr">
              <a:buClr>
                <a:schemeClr val="tx1"/>
              </a:buClr>
              <a:buSzPct val="130000"/>
            </a:pPr>
            <a:r>
              <a:rPr lang="en-US" sz="1200" kern="0">
                <a:cs typeface="+mn-cs"/>
              </a:rPr>
              <a:t>What are the </a:t>
            </a:r>
            <a:r>
              <a:rPr lang="en-US" sz="1200" b="1" kern="0">
                <a:cs typeface="+mn-cs"/>
              </a:rPr>
              <a:t>key considerations</a:t>
            </a:r>
            <a:r>
              <a:rPr lang="en-US" sz="1200" kern="0">
                <a:cs typeface="+mn-cs"/>
              </a:rPr>
              <a:t> to keep in mind while thinking about </a:t>
            </a:r>
            <a:r>
              <a:rPr lang="en-US" sz="1200" b="1" kern="0">
                <a:cs typeface="+mn-cs"/>
              </a:rPr>
              <a:t>launch strategy</a:t>
            </a:r>
            <a:r>
              <a:rPr lang="en-US" sz="1200" kern="0">
                <a:cs typeface="+mn-cs"/>
              </a:rPr>
              <a:t> </a:t>
            </a:r>
            <a:br>
              <a:rPr lang="en-US" sz="1200" kern="0">
                <a:cs typeface="+mn-cs"/>
              </a:rPr>
            </a:br>
            <a:r>
              <a:rPr lang="en-US" sz="1200" kern="0">
                <a:cs typeface="+mn-cs"/>
              </a:rPr>
              <a:t>of RELIEVE</a:t>
            </a:r>
          </a:p>
        </p:txBody>
      </p:sp>
      <p:sp>
        <p:nvSpPr>
          <p:cNvPr id="57" name="Oval Callout 3">
            <a:extLst>
              <a:ext uri="{FF2B5EF4-FFF2-40B4-BE49-F238E27FC236}">
                <a16:creationId xmlns:a16="http://schemas.microsoft.com/office/drawing/2014/main" id="{607661E7-3613-A11B-3130-486DF3A0A51C}"/>
              </a:ext>
            </a:extLst>
          </p:cNvPr>
          <p:cNvSpPr/>
          <p:nvPr/>
        </p:nvSpPr>
        <p:spPr>
          <a:xfrm>
            <a:off x="2798651" y="3529792"/>
            <a:ext cx="1173054" cy="1138035"/>
          </a:xfrm>
          <a:prstGeom prst="wedgeEllipseCallou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58" name="CuadroTexto 350">
            <a:extLst>
              <a:ext uri="{FF2B5EF4-FFF2-40B4-BE49-F238E27FC236}">
                <a16:creationId xmlns:a16="http://schemas.microsoft.com/office/drawing/2014/main" id="{8CA19B3E-22E2-5A20-E275-6E9F4CB65A3D}"/>
              </a:ext>
            </a:extLst>
          </p:cNvPr>
          <p:cNvSpPr txBox="1"/>
          <p:nvPr/>
        </p:nvSpPr>
        <p:spPr>
          <a:xfrm>
            <a:off x="2998768" y="3285634"/>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59" name="TextBox 58">
            <a:extLst>
              <a:ext uri="{FF2B5EF4-FFF2-40B4-BE49-F238E27FC236}">
                <a16:creationId xmlns:a16="http://schemas.microsoft.com/office/drawing/2014/main" id="{C6148BC6-431E-024C-5A98-DBC2B88D79FA}"/>
              </a:ext>
            </a:extLst>
          </p:cNvPr>
          <p:cNvSpPr txBox="1"/>
          <p:nvPr/>
        </p:nvSpPr>
        <p:spPr>
          <a:xfrm>
            <a:off x="2604073" y="5040062"/>
            <a:ext cx="1562211" cy="553998"/>
          </a:xfrm>
          <a:prstGeom prst="rect">
            <a:avLst/>
          </a:prstGeom>
          <a:noFill/>
        </p:spPr>
        <p:txBody>
          <a:bodyPr wrap="square" lIns="0" tIns="0" rIns="0" bIns="0" rtlCol="0">
            <a:spAutoFit/>
          </a:bodyPr>
          <a:lstStyle/>
          <a:p>
            <a:pPr algn="ctr">
              <a:buClr>
                <a:schemeClr val="tx1"/>
              </a:buClr>
              <a:buSzPct val="130000"/>
            </a:pPr>
            <a:r>
              <a:rPr lang="en-US" sz="1200"/>
              <a:t>Identify </a:t>
            </a:r>
            <a:r>
              <a:rPr lang="en-US" sz="1200" b="1"/>
              <a:t>market size and overall opportunity </a:t>
            </a:r>
            <a:br>
              <a:rPr lang="en-US" sz="1200" b="1"/>
            </a:br>
            <a:r>
              <a:rPr lang="en-US" sz="1200" b="1"/>
              <a:t>for RELIEVE</a:t>
            </a:r>
            <a:endParaRPr lang="en-US" sz="1200"/>
          </a:p>
        </p:txBody>
      </p:sp>
      <p:sp>
        <p:nvSpPr>
          <p:cNvPr id="62" name="CuadroTexto 350">
            <a:extLst>
              <a:ext uri="{FF2B5EF4-FFF2-40B4-BE49-F238E27FC236}">
                <a16:creationId xmlns:a16="http://schemas.microsoft.com/office/drawing/2014/main" id="{CC67F35C-5BAC-43C2-6738-E097FCE3ED4F}"/>
              </a:ext>
            </a:extLst>
          </p:cNvPr>
          <p:cNvSpPr txBox="1"/>
          <p:nvPr/>
        </p:nvSpPr>
        <p:spPr>
          <a:xfrm>
            <a:off x="4844152" y="3069832"/>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63" name="TextBox 62">
            <a:extLst>
              <a:ext uri="{FF2B5EF4-FFF2-40B4-BE49-F238E27FC236}">
                <a16:creationId xmlns:a16="http://schemas.microsoft.com/office/drawing/2014/main" id="{FE1466C7-9FE0-3148-D2A7-3B5A5EF7BE45}"/>
              </a:ext>
            </a:extLst>
          </p:cNvPr>
          <p:cNvSpPr txBox="1"/>
          <p:nvPr/>
        </p:nvSpPr>
        <p:spPr>
          <a:xfrm>
            <a:off x="4449457" y="4824260"/>
            <a:ext cx="1562211" cy="738664"/>
          </a:xfrm>
          <a:prstGeom prst="rect">
            <a:avLst/>
          </a:prstGeom>
          <a:noFill/>
        </p:spPr>
        <p:txBody>
          <a:bodyPr wrap="square" lIns="0" tIns="0" rIns="0" bIns="0" rtlCol="0">
            <a:spAutoFit/>
          </a:bodyPr>
          <a:lstStyle/>
          <a:p>
            <a:pPr algn="ctr">
              <a:buClr>
                <a:schemeClr val="tx1"/>
              </a:buClr>
              <a:buSzPct val="130000"/>
            </a:pPr>
            <a:r>
              <a:rPr lang="en-US" sz="1200" i="0" u="none" strike="noStrike">
                <a:effectLst/>
              </a:rPr>
              <a:t>What will</a:t>
            </a:r>
            <a:r>
              <a:rPr lang="en-US" sz="1200" b="1" i="0" u="none" strike="noStrike">
                <a:effectLst/>
              </a:rPr>
              <a:t> future market look like at an overall level after Product RELIEVE has launched</a:t>
            </a:r>
          </a:p>
        </p:txBody>
      </p:sp>
      <p:sp>
        <p:nvSpPr>
          <p:cNvPr id="71" name="CuadroTexto 350">
            <a:extLst>
              <a:ext uri="{FF2B5EF4-FFF2-40B4-BE49-F238E27FC236}">
                <a16:creationId xmlns:a16="http://schemas.microsoft.com/office/drawing/2014/main" id="{9E81AC7E-ECB7-8212-0072-7A238D2A24FF}"/>
              </a:ext>
            </a:extLst>
          </p:cNvPr>
          <p:cNvSpPr txBox="1"/>
          <p:nvPr/>
        </p:nvSpPr>
        <p:spPr>
          <a:xfrm>
            <a:off x="6689536" y="3069832"/>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69" name="TextBox 68">
            <a:extLst>
              <a:ext uri="{FF2B5EF4-FFF2-40B4-BE49-F238E27FC236}">
                <a16:creationId xmlns:a16="http://schemas.microsoft.com/office/drawing/2014/main" id="{F99D4258-8A5E-433C-B5D5-C6EBD4368C68}"/>
              </a:ext>
            </a:extLst>
          </p:cNvPr>
          <p:cNvSpPr txBox="1"/>
          <p:nvPr/>
        </p:nvSpPr>
        <p:spPr>
          <a:xfrm>
            <a:off x="6294841" y="4824260"/>
            <a:ext cx="1562211" cy="553998"/>
          </a:xfrm>
          <a:prstGeom prst="rect">
            <a:avLst/>
          </a:prstGeom>
          <a:noFill/>
        </p:spPr>
        <p:txBody>
          <a:bodyPr wrap="square" lIns="0" tIns="0" rIns="0" bIns="0" rtlCol="0">
            <a:spAutoFit/>
          </a:bodyPr>
          <a:lstStyle/>
          <a:p>
            <a:pPr algn="ctr">
              <a:buClr>
                <a:schemeClr val="tx1"/>
              </a:buClr>
              <a:buSzPct val="130000"/>
            </a:pPr>
            <a:r>
              <a:rPr lang="en-US" sz="1200"/>
              <a:t>What are the </a:t>
            </a:r>
            <a:r>
              <a:rPr lang="en-US" sz="1200" b="1"/>
              <a:t>drivers/barriers to RELIEVE utilization</a:t>
            </a:r>
            <a:endParaRPr lang="en-US" sz="1200" kern="0">
              <a:cs typeface="+mn-cs"/>
            </a:endParaRPr>
          </a:p>
        </p:txBody>
      </p:sp>
      <p:sp>
        <p:nvSpPr>
          <p:cNvPr id="75" name="Oval Callout 3">
            <a:extLst>
              <a:ext uri="{FF2B5EF4-FFF2-40B4-BE49-F238E27FC236}">
                <a16:creationId xmlns:a16="http://schemas.microsoft.com/office/drawing/2014/main" id="{0293A313-20D8-E498-6BFC-79FE37351D16}"/>
              </a:ext>
            </a:extLst>
          </p:cNvPr>
          <p:cNvSpPr/>
          <p:nvPr/>
        </p:nvSpPr>
        <p:spPr>
          <a:xfrm>
            <a:off x="8334803" y="3529792"/>
            <a:ext cx="1173054" cy="1138035"/>
          </a:xfrm>
          <a:prstGeom prst="wedgeEllipseCallout">
            <a:avLst>
              <a:gd name="adj1" fmla="val 44027"/>
              <a:gd name="adj2" fmla="val 54318"/>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76" name="CuadroTexto 350">
            <a:extLst>
              <a:ext uri="{FF2B5EF4-FFF2-40B4-BE49-F238E27FC236}">
                <a16:creationId xmlns:a16="http://schemas.microsoft.com/office/drawing/2014/main" id="{360CB3F4-DDFD-86C9-EDF5-33B38FBF4A73}"/>
              </a:ext>
            </a:extLst>
          </p:cNvPr>
          <p:cNvSpPr txBox="1"/>
          <p:nvPr/>
        </p:nvSpPr>
        <p:spPr>
          <a:xfrm>
            <a:off x="8534920" y="3285634"/>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74" name="TextBox 73">
            <a:extLst>
              <a:ext uri="{FF2B5EF4-FFF2-40B4-BE49-F238E27FC236}">
                <a16:creationId xmlns:a16="http://schemas.microsoft.com/office/drawing/2014/main" id="{C5898561-6282-723D-4078-11893C006DDB}"/>
              </a:ext>
            </a:extLst>
          </p:cNvPr>
          <p:cNvSpPr txBox="1"/>
          <p:nvPr/>
        </p:nvSpPr>
        <p:spPr>
          <a:xfrm>
            <a:off x="8140225" y="5040062"/>
            <a:ext cx="1562211" cy="369332"/>
          </a:xfrm>
          <a:prstGeom prst="rect">
            <a:avLst/>
          </a:prstGeom>
          <a:noFill/>
        </p:spPr>
        <p:txBody>
          <a:bodyPr wrap="square" lIns="0" tIns="0" rIns="0" bIns="0" rtlCol="0">
            <a:spAutoFit/>
          </a:bodyPr>
          <a:lstStyle/>
          <a:p>
            <a:pPr algn="ctr">
              <a:buClr>
                <a:schemeClr val="tx1"/>
              </a:buClr>
              <a:buSzPct val="130000"/>
            </a:pPr>
            <a:r>
              <a:rPr lang="en-US" sz="1200"/>
              <a:t>What is the</a:t>
            </a:r>
            <a:r>
              <a:rPr lang="en-US" sz="1200" b="1"/>
              <a:t> source of business for RELIEVE</a:t>
            </a:r>
            <a:endParaRPr lang="en-US" sz="1200" b="1" i="0" u="none" strike="noStrike">
              <a:effectLst/>
            </a:endParaRPr>
          </a:p>
        </p:txBody>
      </p:sp>
      <p:sp>
        <p:nvSpPr>
          <p:cNvPr id="80" name="Oval Callout 3">
            <a:extLst>
              <a:ext uri="{FF2B5EF4-FFF2-40B4-BE49-F238E27FC236}">
                <a16:creationId xmlns:a16="http://schemas.microsoft.com/office/drawing/2014/main" id="{1C1E7BA6-175F-FDD3-357F-CCD2CF6A966A}"/>
              </a:ext>
            </a:extLst>
          </p:cNvPr>
          <p:cNvSpPr/>
          <p:nvPr/>
        </p:nvSpPr>
        <p:spPr>
          <a:xfrm>
            <a:off x="10180185" y="3686225"/>
            <a:ext cx="1173054" cy="1138035"/>
          </a:xfrm>
          <a:prstGeom prst="wedgeEllipseCallout">
            <a:avLst>
              <a:gd name="adj1" fmla="val 39795"/>
              <a:gd name="adj2" fmla="val 57143"/>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V"/>
          </a:p>
        </p:txBody>
      </p:sp>
      <p:sp>
        <p:nvSpPr>
          <p:cNvPr id="81" name="CuadroTexto 350">
            <a:extLst>
              <a:ext uri="{FF2B5EF4-FFF2-40B4-BE49-F238E27FC236}">
                <a16:creationId xmlns:a16="http://schemas.microsoft.com/office/drawing/2014/main" id="{3E86CD36-8764-DD59-5DE5-EA48AA21CC71}"/>
              </a:ext>
            </a:extLst>
          </p:cNvPr>
          <p:cNvSpPr txBox="1"/>
          <p:nvPr/>
        </p:nvSpPr>
        <p:spPr>
          <a:xfrm>
            <a:off x="10380302" y="3442067"/>
            <a:ext cx="779381" cy="1631216"/>
          </a:xfrm>
          <a:prstGeom prst="rect">
            <a:avLst/>
          </a:prstGeom>
          <a:noFill/>
        </p:spPr>
        <p:txBody>
          <a:bodyPr wrap="none" rtlCol="0">
            <a:spAutoFit/>
          </a:bodyPr>
          <a:lstStyle/>
          <a:p>
            <a:r>
              <a:rPr lang="en-US" sz="10000" b="1">
                <a:solidFill>
                  <a:schemeClr val="bg1"/>
                </a:solidFill>
                <a:ea typeface="Lato Heavy" charset="0"/>
                <a:cs typeface="Poppins" pitchFamily="2" charset="77"/>
              </a:rPr>
              <a:t>?</a:t>
            </a:r>
          </a:p>
        </p:txBody>
      </p:sp>
      <p:sp>
        <p:nvSpPr>
          <p:cNvPr id="79" name="TextBox 78">
            <a:extLst>
              <a:ext uri="{FF2B5EF4-FFF2-40B4-BE49-F238E27FC236}">
                <a16:creationId xmlns:a16="http://schemas.microsoft.com/office/drawing/2014/main" id="{FF25F0AF-2711-8453-438A-E7276233751D}"/>
              </a:ext>
            </a:extLst>
          </p:cNvPr>
          <p:cNvSpPr txBox="1"/>
          <p:nvPr/>
        </p:nvSpPr>
        <p:spPr>
          <a:xfrm>
            <a:off x="9985607" y="5196495"/>
            <a:ext cx="1562211" cy="923330"/>
          </a:xfrm>
          <a:prstGeom prst="rect">
            <a:avLst/>
          </a:prstGeom>
          <a:noFill/>
        </p:spPr>
        <p:txBody>
          <a:bodyPr wrap="square" lIns="0" tIns="0" rIns="0" bIns="0" rtlCol="0">
            <a:spAutoFit/>
          </a:bodyPr>
          <a:lstStyle/>
          <a:p>
            <a:pPr algn="ctr">
              <a:buClr>
                <a:schemeClr val="tx1"/>
              </a:buClr>
              <a:buSzPct val="130000"/>
            </a:pPr>
            <a:r>
              <a:rPr kumimoji="0" lang="en-US" sz="1200" i="0" u="none" strike="noStrike" kern="1200" cap="none" spc="0" normalizeH="0" baseline="0" noProof="0">
                <a:ln>
                  <a:noFill/>
                </a:ln>
                <a:effectLst/>
                <a:uLnTx/>
                <a:uFillTx/>
                <a:ea typeface="+mn-ea"/>
                <a:cs typeface="Tahoma" pitchFamily="34" charset="0"/>
              </a:rPr>
              <a:t>What are the</a:t>
            </a:r>
            <a:r>
              <a:rPr kumimoji="0" lang="en-US" sz="1200" b="1" i="0" u="none" strike="noStrike" kern="1200" cap="none" spc="0" normalizeH="0" baseline="0" noProof="0">
                <a:ln>
                  <a:noFill/>
                </a:ln>
                <a:effectLst/>
                <a:uLnTx/>
                <a:uFillTx/>
                <a:ea typeface="+mn-ea"/>
                <a:cs typeface="Tahoma" pitchFamily="34" charset="0"/>
              </a:rPr>
              <a:t> key characteristics of HCPs who would be more likely to prescribe RELIEVE</a:t>
            </a:r>
          </a:p>
        </p:txBody>
      </p:sp>
    </p:spTree>
    <p:extLst>
      <p:ext uri="{BB962C8B-B14F-4D97-AF65-F5344CB8AC3E}">
        <p14:creationId xmlns:p14="http://schemas.microsoft.com/office/powerpoint/2010/main" val="1849231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3E7C-98F8-3E7A-E5D7-7282309CB76B}"/>
              </a:ext>
            </a:extLst>
          </p:cNvPr>
          <p:cNvSpPr>
            <a:spLocks noGrp="1"/>
          </p:cNvSpPr>
          <p:nvPr>
            <p:ph type="title"/>
          </p:nvPr>
        </p:nvSpPr>
        <p:spPr/>
        <p:txBody>
          <a:bodyPr/>
          <a:lstStyle/>
          <a:p>
            <a:r>
              <a:rPr lang="en-US"/>
              <a:t>Product’s uptake trends seen historically (blinded) have been a factor of order of entry as well as the product attributes </a:t>
            </a:r>
          </a:p>
        </p:txBody>
      </p:sp>
      <p:graphicFrame>
        <p:nvGraphicFramePr>
          <p:cNvPr id="5" name="Chart 4">
            <a:extLst>
              <a:ext uri="{FF2B5EF4-FFF2-40B4-BE49-F238E27FC236}">
                <a16:creationId xmlns:a16="http://schemas.microsoft.com/office/drawing/2014/main" id="{E445D4AF-F5A0-4F5B-8083-CCC647E389E2}"/>
              </a:ext>
            </a:extLst>
          </p:cNvPr>
          <p:cNvGraphicFramePr>
            <a:graphicFrameLocks/>
          </p:cNvGraphicFramePr>
          <p:nvPr>
            <p:extLst>
              <p:ext uri="{D42A27DB-BD31-4B8C-83A1-F6EECF244321}">
                <p14:modId xmlns:p14="http://schemas.microsoft.com/office/powerpoint/2010/main" val="2802024414"/>
              </p:ext>
            </p:extLst>
          </p:nvPr>
        </p:nvGraphicFramePr>
        <p:xfrm>
          <a:off x="609600" y="964719"/>
          <a:ext cx="10972800" cy="262343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Table 6">
            <a:extLst>
              <a:ext uri="{FF2B5EF4-FFF2-40B4-BE49-F238E27FC236}">
                <a16:creationId xmlns:a16="http://schemas.microsoft.com/office/drawing/2014/main" id="{A57A520B-6D17-5D9B-8DCE-B100F601856E}"/>
              </a:ext>
            </a:extLst>
          </p:cNvPr>
          <p:cNvGraphicFramePr>
            <a:graphicFrameLocks noGrp="1"/>
          </p:cNvGraphicFramePr>
          <p:nvPr>
            <p:extLst>
              <p:ext uri="{D42A27DB-BD31-4B8C-83A1-F6EECF244321}">
                <p14:modId xmlns:p14="http://schemas.microsoft.com/office/powerpoint/2010/main" val="879134641"/>
              </p:ext>
            </p:extLst>
          </p:nvPr>
        </p:nvGraphicFramePr>
        <p:xfrm>
          <a:off x="609600" y="3623572"/>
          <a:ext cx="10972800" cy="1920240"/>
        </p:xfrm>
        <a:graphic>
          <a:graphicData uri="http://schemas.openxmlformats.org/drawingml/2006/table">
            <a:tbl>
              <a:tblPr firstRow="1" bandRow="1">
                <a:tableStyleId>{69012ECD-51FC-41F1-AA8D-1B2483CD663E}</a:tableStyleId>
              </a:tblPr>
              <a:tblGrid>
                <a:gridCol w="2383021">
                  <a:extLst>
                    <a:ext uri="{9D8B030D-6E8A-4147-A177-3AD203B41FA5}">
                      <a16:colId xmlns:a16="http://schemas.microsoft.com/office/drawing/2014/main" val="1608791610"/>
                    </a:ext>
                  </a:extLst>
                </a:gridCol>
                <a:gridCol w="3103379">
                  <a:extLst>
                    <a:ext uri="{9D8B030D-6E8A-4147-A177-3AD203B41FA5}">
                      <a16:colId xmlns:a16="http://schemas.microsoft.com/office/drawing/2014/main" val="1138511706"/>
                    </a:ext>
                  </a:extLst>
                </a:gridCol>
                <a:gridCol w="2743200">
                  <a:extLst>
                    <a:ext uri="{9D8B030D-6E8A-4147-A177-3AD203B41FA5}">
                      <a16:colId xmlns:a16="http://schemas.microsoft.com/office/drawing/2014/main" val="738533690"/>
                    </a:ext>
                  </a:extLst>
                </a:gridCol>
                <a:gridCol w="2743200">
                  <a:extLst>
                    <a:ext uri="{9D8B030D-6E8A-4147-A177-3AD203B41FA5}">
                      <a16:colId xmlns:a16="http://schemas.microsoft.com/office/drawing/2014/main" val="1113302577"/>
                    </a:ext>
                  </a:extLst>
                </a:gridCol>
              </a:tblGrid>
              <a:tr h="241077">
                <a:tc>
                  <a:txBody>
                    <a:bodyPr/>
                    <a:lstStyle/>
                    <a:p>
                      <a:pPr algn="ctr"/>
                      <a:r>
                        <a:rPr lang="en-US" sz="1200"/>
                        <a:t>Product</a:t>
                      </a:r>
                    </a:p>
                  </a:txBody>
                  <a:tcP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200"/>
                        <a:t>Mode of Administration</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200"/>
                        <a:t>Efficacy (Duration of Relief)</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200"/>
                        <a:t>Side Effects</a:t>
                      </a:r>
                    </a:p>
                  </a:txBody>
                  <a:tcP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405108846"/>
                  </a:ext>
                </a:extLst>
              </a:tr>
              <a:tr h="241077">
                <a:tc>
                  <a:txBody>
                    <a:bodyPr/>
                    <a:lstStyle/>
                    <a:p>
                      <a:pPr algn="ctr"/>
                      <a:r>
                        <a:rPr lang="en-US" sz="1200"/>
                        <a:t>Product 1</a:t>
                      </a:r>
                    </a:p>
                  </a:txBody>
                  <a:tcPr>
                    <a:lnL w="12700" cap="flat" cmpd="sng" algn="ctr">
                      <a:solidFill>
                        <a:schemeClr val="accent1"/>
                      </a:solidFill>
                      <a:prstDash val="solid"/>
                      <a:round/>
                      <a:headEnd type="none" w="med" len="med"/>
                      <a:tailEnd type="none" w="med" len="med"/>
                    </a:lnL>
                    <a:lnB w="12700" cap="flat" cmpd="sng" algn="ctr">
                      <a:solidFill>
                        <a:schemeClr val="bg1">
                          <a:lumMod val="85000"/>
                        </a:schemeClr>
                      </a:solidFill>
                      <a:prstDash val="solid"/>
                      <a:round/>
                      <a:headEnd type="none" w="med" len="med"/>
                      <a:tailEnd type="none" w="med" len="med"/>
                    </a:lnB>
                  </a:tcPr>
                </a:tc>
                <a:tc>
                  <a:txBody>
                    <a:bodyPr/>
                    <a:lstStyle/>
                    <a:p>
                      <a:pPr algn="ctr"/>
                      <a:r>
                        <a:rPr lang="en-US" sz="1200"/>
                        <a:t>Intravenous</a:t>
                      </a:r>
                    </a:p>
                  </a:txBody>
                  <a:tcPr>
                    <a:lnB w="12700" cap="flat" cmpd="sng" algn="ctr">
                      <a:solidFill>
                        <a:schemeClr val="bg1">
                          <a:lumMod val="85000"/>
                        </a:schemeClr>
                      </a:solidFill>
                      <a:prstDash val="solid"/>
                      <a:round/>
                      <a:headEnd type="none" w="med" len="med"/>
                      <a:tailEnd type="none" w="med" len="med"/>
                    </a:lnB>
                  </a:tcPr>
                </a:tc>
                <a:tc>
                  <a:txBody>
                    <a:bodyPr/>
                    <a:lstStyle/>
                    <a:p>
                      <a:pPr algn="ctr"/>
                      <a:r>
                        <a:rPr lang="en-US" sz="1200"/>
                        <a:t>2 hours</a:t>
                      </a:r>
                    </a:p>
                  </a:txBody>
                  <a:tcPr>
                    <a:lnB w="12700" cap="flat" cmpd="sng" algn="ctr">
                      <a:solidFill>
                        <a:schemeClr val="bg1">
                          <a:lumMod val="85000"/>
                        </a:schemeClr>
                      </a:solidFill>
                      <a:prstDash val="solid"/>
                      <a:round/>
                      <a:headEnd type="none" w="med" len="med"/>
                      <a:tailEnd type="none" w="med" len="med"/>
                    </a:lnB>
                  </a:tcPr>
                </a:tc>
                <a:tc>
                  <a:txBody>
                    <a:bodyPr/>
                    <a:lstStyle/>
                    <a:p>
                      <a:pPr algn="ctr"/>
                      <a:r>
                        <a:rPr lang="en-US" sz="1200"/>
                        <a:t>Moderate</a:t>
                      </a:r>
                    </a:p>
                  </a:txBody>
                  <a:tcPr>
                    <a:lnR w="12700" cap="flat" cmpd="sng" algn="ctr">
                      <a:solidFill>
                        <a:schemeClr val="accent1"/>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74033146"/>
                  </a:ext>
                </a:extLst>
              </a:tr>
              <a:tr h="241077">
                <a:tc>
                  <a:txBody>
                    <a:bodyPr/>
                    <a:lstStyle/>
                    <a:p>
                      <a:pPr algn="ctr"/>
                      <a:r>
                        <a:rPr lang="en-US" sz="1200"/>
                        <a:t>Product 2</a:t>
                      </a:r>
                    </a:p>
                  </a:txBody>
                  <a:tcP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Intravenous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4 hours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Moderate to Severe</a:t>
                      </a:r>
                    </a:p>
                  </a:txBody>
                  <a:tcP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11282234"/>
                  </a:ext>
                </a:extLst>
              </a:tr>
              <a:tr h="241077">
                <a:tc>
                  <a:txBody>
                    <a:bodyPr/>
                    <a:lstStyle/>
                    <a:p>
                      <a:pPr algn="ctr"/>
                      <a:r>
                        <a:rPr lang="en-US" sz="1200"/>
                        <a:t>Product 3</a:t>
                      </a:r>
                    </a:p>
                  </a:txBody>
                  <a:tcP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Oral Pill</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2 hours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Mild</a:t>
                      </a:r>
                    </a:p>
                  </a:txBody>
                  <a:tcP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32299530"/>
                  </a:ext>
                </a:extLst>
              </a:tr>
              <a:tr h="241077">
                <a:tc>
                  <a:txBody>
                    <a:bodyPr/>
                    <a:lstStyle/>
                    <a:p>
                      <a:pPr algn="ctr"/>
                      <a:r>
                        <a:rPr lang="en-US" sz="1200"/>
                        <a:t>Product 4</a:t>
                      </a:r>
                    </a:p>
                  </a:txBody>
                  <a:tcP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Oral Pill</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3 hours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Moderate</a:t>
                      </a:r>
                    </a:p>
                  </a:txBody>
                  <a:tcP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96639033"/>
                  </a:ext>
                </a:extLst>
              </a:tr>
              <a:tr h="241077">
                <a:tc>
                  <a:txBody>
                    <a:bodyPr/>
                    <a:lstStyle/>
                    <a:p>
                      <a:pPr algn="ctr"/>
                      <a:r>
                        <a:rPr lang="en-US" sz="1200"/>
                        <a:t>Product 5</a:t>
                      </a:r>
                    </a:p>
                  </a:txBody>
                  <a:tcP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Oral Pill</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4 hours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a:t>Mild</a:t>
                      </a:r>
                    </a:p>
                  </a:txBody>
                  <a:tcP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85346318"/>
                  </a:ext>
                </a:extLst>
              </a:tr>
              <a:tr h="241077">
                <a:tc>
                  <a:txBody>
                    <a:bodyPr/>
                    <a:lstStyle/>
                    <a:p>
                      <a:pPr algn="ctr"/>
                      <a:r>
                        <a:rPr lang="en-US" sz="1200"/>
                        <a:t>Product 6</a:t>
                      </a:r>
                    </a:p>
                  </a:txBody>
                  <a:tcP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a:t>Liquid Syrup</a:t>
                      </a:r>
                    </a:p>
                  </a:txBody>
                  <a:tcP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a:t>6 hours</a:t>
                      </a:r>
                    </a:p>
                  </a:txBody>
                  <a:tcP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r>
                        <a:rPr lang="en-US" sz="1200"/>
                        <a:t>Mild</a:t>
                      </a:r>
                    </a:p>
                  </a:txBody>
                  <a:tcP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62330621"/>
                  </a:ext>
                </a:extLst>
              </a:tr>
            </a:tbl>
          </a:graphicData>
        </a:graphic>
      </p:graphicFrame>
      <p:pic>
        <p:nvPicPr>
          <p:cNvPr id="8" name="Picture 7">
            <a:extLst>
              <a:ext uri="{FF2B5EF4-FFF2-40B4-BE49-F238E27FC236}">
                <a16:creationId xmlns:a16="http://schemas.microsoft.com/office/drawing/2014/main" id="{76FAA2D9-9E92-4A80-6F5A-C5CB3030D28D}"/>
              </a:ext>
            </a:extLst>
          </p:cNvPr>
          <p:cNvPicPr>
            <a:picLocks/>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49178" r="49178"/>
          <a:stretch/>
        </p:blipFill>
        <p:spPr>
          <a:xfrm rot="5400000">
            <a:off x="5753097" y="546610"/>
            <a:ext cx="685799" cy="10972807"/>
          </a:xfrm>
          <a:prstGeom prst="round2SameRect">
            <a:avLst/>
          </a:prstGeom>
          <a:effectLst>
            <a:outerShdw blurRad="63500" algn="ctr" rotWithShape="0">
              <a:prstClr val="black">
                <a:alpha val="40000"/>
              </a:prstClr>
            </a:outerShdw>
          </a:effectLst>
        </p:spPr>
      </p:pic>
      <p:sp>
        <p:nvSpPr>
          <p:cNvPr id="9" name="Rectangle 8">
            <a:extLst>
              <a:ext uri="{FF2B5EF4-FFF2-40B4-BE49-F238E27FC236}">
                <a16:creationId xmlns:a16="http://schemas.microsoft.com/office/drawing/2014/main" id="{21220563-2950-41D3-76BE-902F6D87816A}"/>
              </a:ext>
            </a:extLst>
          </p:cNvPr>
          <p:cNvSpPr/>
          <p:nvPr/>
        </p:nvSpPr>
        <p:spPr>
          <a:xfrm>
            <a:off x="609591" y="5690113"/>
            <a:ext cx="10972807" cy="685800"/>
          </a:xfrm>
          <a:prstGeom prst="rect">
            <a:avLst/>
          </a:prstGeom>
          <a:solidFill>
            <a:schemeClr val="bg1">
              <a:alpha val="1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10" name="Rectangle: Top Corners Rounded 9">
            <a:extLst>
              <a:ext uri="{FF2B5EF4-FFF2-40B4-BE49-F238E27FC236}">
                <a16:creationId xmlns:a16="http://schemas.microsoft.com/office/drawing/2014/main" id="{824AA073-E2FD-186C-A8B6-7F91EF33F147}"/>
              </a:ext>
            </a:extLst>
          </p:cNvPr>
          <p:cNvSpPr/>
          <p:nvPr/>
        </p:nvSpPr>
        <p:spPr>
          <a:xfrm rot="5400000">
            <a:off x="5557531" y="730001"/>
            <a:ext cx="701723" cy="1061187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a:defRPr/>
            </a:pPr>
            <a:r>
              <a:rPr lang="en-US" sz="1400" b="1">
                <a:solidFill>
                  <a:prstClr val="white"/>
                </a:solidFill>
              </a:rPr>
              <a:t>Given </a:t>
            </a:r>
            <a:r>
              <a:rPr lang="en-US" sz="1400" b="1" err="1">
                <a:solidFill>
                  <a:prstClr val="white"/>
                </a:solidFill>
              </a:rPr>
              <a:t>RELIEVE’s</a:t>
            </a:r>
            <a:r>
              <a:rPr lang="en-US" sz="1400" b="1">
                <a:solidFill>
                  <a:prstClr val="white"/>
                </a:solidFill>
              </a:rPr>
              <a:t> entry into a crowded market and its attributes:</a:t>
            </a:r>
          </a:p>
          <a:p>
            <a:pPr marL="228600" indent="-228600">
              <a:buFont typeface="+mj-lt"/>
              <a:buAutoNum type="arabicPeriod"/>
              <a:defRPr/>
            </a:pPr>
            <a:r>
              <a:rPr lang="en-US" sz="1400">
                <a:solidFill>
                  <a:prstClr val="white"/>
                </a:solidFill>
              </a:rPr>
              <a:t>Determine the time (years) it would take for RELIEVE to reach its peak potential</a:t>
            </a:r>
          </a:p>
          <a:p>
            <a:pPr marL="228600" indent="-228600">
              <a:buFont typeface="+mj-lt"/>
              <a:buAutoNum type="arabicPeriod"/>
              <a:defRPr/>
            </a:pPr>
            <a:r>
              <a:rPr lang="en-US" sz="1400">
                <a:solidFill>
                  <a:prstClr val="white"/>
                </a:solidFill>
              </a:rPr>
              <a:t>Create the product’s uptake curve in the market best fitting with the historical products’ data and product attributes for RELIEVE</a:t>
            </a:r>
          </a:p>
        </p:txBody>
      </p:sp>
      <p:sp>
        <p:nvSpPr>
          <p:cNvPr id="11" name="Text Placeholder 8">
            <a:extLst>
              <a:ext uri="{FF2B5EF4-FFF2-40B4-BE49-F238E27FC236}">
                <a16:creationId xmlns:a16="http://schemas.microsoft.com/office/drawing/2014/main" id="{B2E894F8-B820-2347-FB26-6EFA41595D9B}"/>
              </a:ext>
            </a:extLst>
          </p:cNvPr>
          <p:cNvSpPr>
            <a:spLocks noGrp="1"/>
          </p:cNvSpPr>
          <p:nvPr>
            <p:ph type="body" sz="quarter" idx="14"/>
          </p:nvPr>
        </p:nvSpPr>
        <p:spPr>
          <a:xfrm>
            <a:off x="609600" y="6556376"/>
            <a:ext cx="10972800" cy="301625"/>
          </a:xfrm>
        </p:spPr>
        <p:txBody>
          <a:bodyPr/>
          <a:lstStyle/>
          <a:p>
            <a:r>
              <a:rPr lang="en-US"/>
              <a:t>Uptake Curve: This is a curve plotted against time since product launch and describes, at each point in time, the percentage of peak potential (Share/Sales etc.) achieved by the product.</a:t>
            </a:r>
          </a:p>
          <a:p>
            <a:r>
              <a:rPr lang="en-US"/>
              <a:t>Time to Peak: Time, in years, taken by a product to reach its peak potential i.e., the time taken by the Uptake Curve to reach 100%</a:t>
            </a:r>
          </a:p>
        </p:txBody>
      </p:sp>
    </p:spTree>
    <p:extLst>
      <p:ext uri="{BB962C8B-B14F-4D97-AF65-F5344CB8AC3E}">
        <p14:creationId xmlns:p14="http://schemas.microsoft.com/office/powerpoint/2010/main" val="2332067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D1DF7-DA01-B643-A29F-85C82403480F}"/>
              </a:ext>
            </a:extLst>
          </p:cNvPr>
          <p:cNvSpPr>
            <a:spLocks noGrp="1"/>
          </p:cNvSpPr>
          <p:nvPr>
            <p:ph type="title"/>
          </p:nvPr>
        </p:nvSpPr>
        <p:spPr/>
        <p:txBody>
          <a:bodyPr/>
          <a:lstStyle/>
          <a:p>
            <a:r>
              <a:rPr lang="en-US"/>
              <a:t>Pricing of Triptans</a:t>
            </a:r>
          </a:p>
        </p:txBody>
      </p:sp>
      <p:graphicFrame>
        <p:nvGraphicFramePr>
          <p:cNvPr id="5" name="Table 5">
            <a:extLst>
              <a:ext uri="{FF2B5EF4-FFF2-40B4-BE49-F238E27FC236}">
                <a16:creationId xmlns:a16="http://schemas.microsoft.com/office/drawing/2014/main" id="{7D20C257-D3AA-29FC-DFA9-841BEA0898DF}"/>
              </a:ext>
            </a:extLst>
          </p:cNvPr>
          <p:cNvGraphicFramePr>
            <a:graphicFrameLocks noGrp="1"/>
          </p:cNvGraphicFramePr>
          <p:nvPr>
            <p:extLst>
              <p:ext uri="{D42A27DB-BD31-4B8C-83A1-F6EECF244321}">
                <p14:modId xmlns:p14="http://schemas.microsoft.com/office/powerpoint/2010/main" val="1389410766"/>
              </p:ext>
            </p:extLst>
          </p:nvPr>
        </p:nvGraphicFramePr>
        <p:xfrm>
          <a:off x="2031995" y="1563804"/>
          <a:ext cx="8128000" cy="2590800"/>
        </p:xfrm>
        <a:graphic>
          <a:graphicData uri="http://schemas.openxmlformats.org/drawingml/2006/table">
            <a:tbl>
              <a:tblPr firstRow="1" bandRow="1">
                <a:tableStyleId>{69012ECD-51FC-41F1-AA8D-1B2483CD663E}</a:tableStyleId>
              </a:tblPr>
              <a:tblGrid>
                <a:gridCol w="4064000">
                  <a:extLst>
                    <a:ext uri="{9D8B030D-6E8A-4147-A177-3AD203B41FA5}">
                      <a16:colId xmlns:a16="http://schemas.microsoft.com/office/drawing/2014/main" val="609354205"/>
                    </a:ext>
                  </a:extLst>
                </a:gridCol>
                <a:gridCol w="4064000">
                  <a:extLst>
                    <a:ext uri="{9D8B030D-6E8A-4147-A177-3AD203B41FA5}">
                      <a16:colId xmlns:a16="http://schemas.microsoft.com/office/drawing/2014/main" val="3288178110"/>
                    </a:ext>
                  </a:extLst>
                </a:gridCol>
              </a:tblGrid>
              <a:tr h="0">
                <a:tc>
                  <a:txBody>
                    <a:bodyPr/>
                    <a:lstStyle/>
                    <a:p>
                      <a:pPr algn="ctr"/>
                      <a:r>
                        <a:rPr lang="en-US" sz="1800"/>
                        <a:t>Molecule</a:t>
                      </a:r>
                      <a:endParaRPr lang="en-US" sz="1800">
                        <a:latin typeface="+mn-lt"/>
                      </a:endParaRPr>
                    </a:p>
                  </a:txBody>
                  <a:tcPr>
                    <a:lnL w="12700" cap="flat" cmpd="sng" algn="ctr">
                      <a:solidFill>
                        <a:schemeClr val="accent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tc>
                  <a:txBody>
                    <a:bodyPr/>
                    <a:lstStyle/>
                    <a:p>
                      <a:pPr algn="ctr"/>
                      <a:r>
                        <a:rPr lang="en-US" sz="1800"/>
                        <a:t>Price/Pill</a:t>
                      </a:r>
                      <a:endParaRPr lang="en-US" sz="1800">
                        <a:latin typeface="+mn-lt"/>
                      </a:endParaRPr>
                    </a:p>
                  </a:txBody>
                  <a:tcPr>
                    <a:lnL w="12700" cap="flat" cmpd="sng" algn="ctr">
                      <a:solidFill>
                        <a:schemeClr val="bg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8286313"/>
                  </a:ext>
                </a:extLst>
              </a:tr>
              <a:tr h="370840">
                <a:tc>
                  <a:txBody>
                    <a:bodyPr/>
                    <a:lstStyle/>
                    <a:p>
                      <a:pPr algn="ctr" fontAlgn="b"/>
                      <a:r>
                        <a:rPr lang="en-US" sz="1600" b="0" u="none" strike="noStrike">
                          <a:solidFill>
                            <a:schemeClr val="tx1"/>
                          </a:solidFill>
                          <a:effectLst/>
                        </a:rPr>
                        <a:t>Sumatriptan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0" u="none" strike="noStrike">
                          <a:solidFill>
                            <a:schemeClr val="tx1"/>
                          </a:solidFill>
                          <a:effectLst/>
                        </a:rPr>
                        <a:t>$8.0</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73136967"/>
                  </a:ext>
                </a:extLst>
              </a:tr>
              <a:tr h="370840">
                <a:tc>
                  <a:txBody>
                    <a:bodyPr/>
                    <a:lstStyle/>
                    <a:p>
                      <a:pPr algn="ctr" fontAlgn="b"/>
                      <a:r>
                        <a:rPr lang="en-US" sz="1600" b="0" u="none" strike="noStrike">
                          <a:solidFill>
                            <a:schemeClr val="tx1"/>
                          </a:solidFill>
                          <a:effectLst/>
                        </a:rPr>
                        <a:t>Zolmitriptan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0" u="none" strike="noStrike">
                          <a:solidFill>
                            <a:schemeClr val="tx1"/>
                          </a:solidFill>
                          <a:effectLst/>
                        </a:rPr>
                        <a:t>$8.7</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64499198"/>
                  </a:ext>
                </a:extLst>
              </a:tr>
              <a:tr h="370840">
                <a:tc>
                  <a:txBody>
                    <a:bodyPr/>
                    <a:lstStyle/>
                    <a:p>
                      <a:pPr algn="ctr" fontAlgn="b"/>
                      <a:r>
                        <a:rPr lang="en-US" sz="1600" b="0" u="none" strike="noStrike">
                          <a:solidFill>
                            <a:schemeClr val="tx1"/>
                          </a:solidFill>
                          <a:effectLst/>
                        </a:rPr>
                        <a:t>Rizatriptan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0" u="none" strike="noStrike">
                          <a:solidFill>
                            <a:schemeClr val="tx1"/>
                          </a:solidFill>
                          <a:effectLst/>
                        </a:rPr>
                        <a:t>$9.4</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31250420"/>
                  </a:ext>
                </a:extLst>
              </a:tr>
              <a:tr h="370840">
                <a:tc>
                  <a:txBody>
                    <a:bodyPr/>
                    <a:lstStyle/>
                    <a:p>
                      <a:pPr algn="ctr" fontAlgn="b"/>
                      <a:r>
                        <a:rPr lang="en-US" sz="1600" b="0" u="none" strike="noStrike">
                          <a:solidFill>
                            <a:schemeClr val="tx1"/>
                          </a:solidFill>
                          <a:effectLst/>
                        </a:rPr>
                        <a:t>Naratriptan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0" u="none" strike="noStrike">
                          <a:solidFill>
                            <a:schemeClr val="tx1"/>
                          </a:solidFill>
                          <a:effectLst/>
                        </a:rPr>
                        <a:t>$12.5</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924338436"/>
                  </a:ext>
                </a:extLst>
              </a:tr>
              <a:tr h="370840">
                <a:tc>
                  <a:txBody>
                    <a:bodyPr/>
                    <a:lstStyle/>
                    <a:p>
                      <a:pPr algn="ctr" fontAlgn="b"/>
                      <a:r>
                        <a:rPr lang="en-US" sz="1600" b="0" u="none" strike="noStrike">
                          <a:solidFill>
                            <a:schemeClr val="tx1"/>
                          </a:solidFill>
                          <a:effectLst/>
                        </a:rPr>
                        <a:t>Almotriptan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0" u="none" strike="noStrike">
                          <a:solidFill>
                            <a:schemeClr val="tx1"/>
                          </a:solidFill>
                          <a:effectLst/>
                        </a:rPr>
                        <a:t>$9.4</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14356593"/>
                  </a:ext>
                </a:extLst>
              </a:tr>
              <a:tr h="370840">
                <a:tc>
                  <a:txBody>
                    <a:bodyPr/>
                    <a:lstStyle/>
                    <a:p>
                      <a:pPr algn="ctr" fontAlgn="b"/>
                      <a:r>
                        <a:rPr lang="en-US" sz="1600" b="0" u="none" strike="noStrike">
                          <a:solidFill>
                            <a:schemeClr val="tx1"/>
                          </a:solidFill>
                          <a:effectLst/>
                        </a:rPr>
                        <a:t>Frovatriptan</a:t>
                      </a:r>
                      <a:endParaRPr lang="en-US" sz="1600" b="0" i="0" u="none" strike="noStrike">
                        <a:solidFill>
                          <a:schemeClr val="tx1"/>
                        </a:solidFill>
                        <a:effectLst/>
                        <a:latin typeface="+mn-lt"/>
                      </a:endParaRPr>
                    </a:p>
                  </a:txBody>
                  <a:tcPr marL="9525" marR="9525" marT="9525" marB="0" anchor="ctr">
                    <a:lnL w="12700" cap="flat" cmpd="sng" algn="ctr">
                      <a:solidFill>
                        <a:schemeClr val="accent1"/>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fontAlgn="b"/>
                      <a:r>
                        <a:rPr lang="en-US" sz="1600" b="0" u="none" strike="noStrike">
                          <a:solidFill>
                            <a:schemeClr val="tx1"/>
                          </a:solidFill>
                          <a:effectLst/>
                        </a:rPr>
                        <a:t>$9.4</a:t>
                      </a:r>
                      <a:endParaRPr lang="en-US" sz="1600" b="0" i="0" u="none" strike="noStrike">
                        <a:solidFill>
                          <a:schemeClr val="tx1"/>
                        </a:solidFill>
                        <a:effectLst/>
                        <a:latin typeface="+mn-lt"/>
                      </a:endParaRPr>
                    </a:p>
                  </a:txBody>
                  <a:tcPr marL="9525" marR="9525" marT="9525" marB="0" anchor="ctr">
                    <a:lnR w="12700" cap="flat" cmpd="sng" algn="ctr">
                      <a:solidFill>
                        <a:schemeClr val="accent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581954786"/>
                  </a:ext>
                </a:extLst>
              </a:tr>
            </a:tbl>
          </a:graphicData>
        </a:graphic>
      </p:graphicFrame>
      <p:pic>
        <p:nvPicPr>
          <p:cNvPr id="7" name="Picture 6">
            <a:extLst>
              <a:ext uri="{FF2B5EF4-FFF2-40B4-BE49-F238E27FC236}">
                <a16:creationId xmlns:a16="http://schemas.microsoft.com/office/drawing/2014/main" id="{4954EA2D-5179-662F-18E4-0595E3BF9DA0}"/>
              </a:ext>
            </a:extLst>
          </p:cNvPr>
          <p:cNvPicPr>
            <a:picLocks/>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49178" r="49178"/>
          <a:stretch/>
        </p:blipFill>
        <p:spPr>
          <a:xfrm rot="5400000">
            <a:off x="5753097" y="-812556"/>
            <a:ext cx="685799" cy="10972807"/>
          </a:xfrm>
          <a:prstGeom prst="round2SameRect">
            <a:avLst/>
          </a:prstGeom>
          <a:effectLst>
            <a:outerShdw blurRad="63500" algn="ctr" rotWithShape="0">
              <a:prstClr val="black">
                <a:alpha val="40000"/>
              </a:prstClr>
            </a:outerShdw>
          </a:effectLst>
        </p:spPr>
      </p:pic>
      <p:sp>
        <p:nvSpPr>
          <p:cNvPr id="8" name="Rectangle 7">
            <a:extLst>
              <a:ext uri="{FF2B5EF4-FFF2-40B4-BE49-F238E27FC236}">
                <a16:creationId xmlns:a16="http://schemas.microsoft.com/office/drawing/2014/main" id="{7A9BDD8C-3E3C-54C4-9326-0A5E34C18DB2}"/>
              </a:ext>
            </a:extLst>
          </p:cNvPr>
          <p:cNvSpPr/>
          <p:nvPr/>
        </p:nvSpPr>
        <p:spPr>
          <a:xfrm>
            <a:off x="609591" y="4330947"/>
            <a:ext cx="10972807" cy="685800"/>
          </a:xfrm>
          <a:prstGeom prst="rect">
            <a:avLst/>
          </a:prstGeom>
          <a:solidFill>
            <a:schemeClr val="bg1">
              <a:alpha val="1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9" name="Rectangle: Top Corners Rounded 8">
            <a:extLst>
              <a:ext uri="{FF2B5EF4-FFF2-40B4-BE49-F238E27FC236}">
                <a16:creationId xmlns:a16="http://schemas.microsoft.com/office/drawing/2014/main" id="{D1D02099-EC3E-30BE-AC4D-D5001A7B9599}"/>
              </a:ext>
            </a:extLst>
          </p:cNvPr>
          <p:cNvSpPr/>
          <p:nvPr/>
        </p:nvSpPr>
        <p:spPr>
          <a:xfrm rot="5400000">
            <a:off x="5557531" y="-629165"/>
            <a:ext cx="701723" cy="10611879"/>
          </a:xfrm>
          <a:prstGeom prst="round2SameRect">
            <a:avLst>
              <a:gd name="adj1" fmla="val 50000"/>
              <a:gd name="adj2"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91440" tIns="91440" rIns="91440" bIns="91440" rtlCol="0" anchor="ctr"/>
          <a:lstStyle/>
          <a:p>
            <a:pPr>
              <a:defRPr/>
            </a:pPr>
            <a:r>
              <a:rPr lang="en-US" sz="1400" b="1">
                <a:solidFill>
                  <a:prstClr val="white"/>
                </a:solidFill>
              </a:rPr>
              <a:t>Based on the given data and any other market insights:</a:t>
            </a:r>
          </a:p>
          <a:p>
            <a:pPr marL="228600" indent="-228600">
              <a:buFont typeface="+mj-lt"/>
              <a:buAutoNum type="arabicPeriod"/>
              <a:defRPr/>
            </a:pPr>
            <a:r>
              <a:rPr lang="en-US" sz="1400">
                <a:solidFill>
                  <a:prstClr val="white"/>
                </a:solidFill>
              </a:rPr>
              <a:t>Determine the optimum price point for RELIEVE launch</a:t>
            </a:r>
          </a:p>
          <a:p>
            <a:pPr marL="228600" indent="-228600">
              <a:buFont typeface="+mj-lt"/>
              <a:buAutoNum type="arabicPeriod"/>
              <a:defRPr/>
            </a:pPr>
            <a:r>
              <a:rPr lang="en-US" sz="1400">
                <a:solidFill>
                  <a:prstClr val="white"/>
                </a:solidFill>
              </a:rPr>
              <a:t>With the estimates around overall market size, RELIEVE share and its uptake: create a yearly Sales Forecast using the above price</a:t>
            </a:r>
          </a:p>
        </p:txBody>
      </p:sp>
    </p:spTree>
    <p:extLst>
      <p:ext uri="{BB962C8B-B14F-4D97-AF65-F5344CB8AC3E}">
        <p14:creationId xmlns:p14="http://schemas.microsoft.com/office/powerpoint/2010/main" val="2865847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974ABF56-49EC-413C-A29F-1FE56C1712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99" imgH="499" progId="TCLayout.ActiveDocument.1">
                  <p:embed/>
                </p:oleObj>
              </mc:Choice>
              <mc:Fallback>
                <p:oleObj name="think-cell Slide" r:id="rId3" imgW="499" imgH="499" progId="TCLayout.ActiveDocument.1">
                  <p:embed/>
                  <p:pic>
                    <p:nvPicPr>
                      <p:cNvPr id="13" name="Object 12" hidden="1">
                        <a:extLst>
                          <a:ext uri="{FF2B5EF4-FFF2-40B4-BE49-F238E27FC236}">
                            <a16:creationId xmlns:a16="http://schemas.microsoft.com/office/drawing/2014/main" id="{974ABF56-49EC-413C-A29F-1FE56C1712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8" name="Picture 27" descr="A close-up of people shaking hands&#10;&#10;Description automatically generated">
            <a:extLst>
              <a:ext uri="{FF2B5EF4-FFF2-40B4-BE49-F238E27FC236}">
                <a16:creationId xmlns:a16="http://schemas.microsoft.com/office/drawing/2014/main" id="{60A14017-F37A-4ED4-9514-6E899150A80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0" y="88"/>
            <a:ext cx="12192000" cy="6857912"/>
          </a:xfrm>
          <a:prstGeom prst="rect">
            <a:avLst/>
          </a:prstGeom>
        </p:spPr>
      </p:pic>
      <p:pic>
        <p:nvPicPr>
          <p:cNvPr id="33" name="Graphic 32">
            <a:extLst>
              <a:ext uri="{FF2B5EF4-FFF2-40B4-BE49-F238E27FC236}">
                <a16:creationId xmlns:a16="http://schemas.microsoft.com/office/drawing/2014/main" id="{2035FD79-F7CC-41ED-86A1-529684EE8B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1496" y="6405894"/>
            <a:ext cx="152400" cy="330200"/>
          </a:xfrm>
          <a:prstGeom prst="rect">
            <a:avLst/>
          </a:prstGeom>
        </p:spPr>
      </p:pic>
      <p:sp>
        <p:nvSpPr>
          <p:cNvPr id="34" name="Slide Number Placeholder 5">
            <a:extLst>
              <a:ext uri="{FF2B5EF4-FFF2-40B4-BE49-F238E27FC236}">
                <a16:creationId xmlns:a16="http://schemas.microsoft.com/office/drawing/2014/main" id="{4021781C-8777-4D0C-BD5A-FB801C551F2A}"/>
              </a:ext>
            </a:extLst>
          </p:cNvPr>
          <p:cNvSpPr txBox="1">
            <a:spLocks/>
          </p:cNvSpPr>
          <p:nvPr/>
        </p:nvSpPr>
        <p:spPr>
          <a:xfrm>
            <a:off x="11672714" y="6626677"/>
            <a:ext cx="475287" cy="154849"/>
          </a:xfrm>
          <a:prstGeom prst="rect">
            <a:avLst/>
          </a:prstGeom>
        </p:spPr>
        <p:txBody>
          <a:bodyPr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29561F6A-E2B6-43F1-8866-24E01C368EF0}" type="slidenum">
              <a:rPr kumimoji="0" lang="en-US" sz="900" b="0" i="0" u="none" strike="noStrike" kern="1200" cap="none" spc="0" normalizeH="0" baseline="0" noProof="0" smtClean="0">
                <a:ln>
                  <a:noFill/>
                </a:ln>
                <a:solidFill>
                  <a:srgbClr val="346393"/>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9</a:t>
            </a:fld>
            <a:endParaRPr kumimoji="0" lang="en-US" sz="900" b="0" i="0" u="none" strike="noStrike" kern="1200" cap="none" spc="0" normalizeH="0" baseline="0" noProof="0">
              <a:ln>
                <a:noFill/>
              </a:ln>
              <a:solidFill>
                <a:srgbClr val="346393"/>
              </a:solidFill>
              <a:effectLst/>
              <a:uLnTx/>
              <a:uFillTx/>
              <a:latin typeface="Calibri" panose="020F0502020204030204"/>
              <a:ea typeface="+mn-ea"/>
              <a:cs typeface="+mn-cs"/>
            </a:endParaRPr>
          </a:p>
        </p:txBody>
      </p:sp>
      <p:sp>
        <p:nvSpPr>
          <p:cNvPr id="38" name="!!Right">
            <a:extLst>
              <a:ext uri="{FF2B5EF4-FFF2-40B4-BE49-F238E27FC236}">
                <a16:creationId xmlns:a16="http://schemas.microsoft.com/office/drawing/2014/main" id="{99042A9B-F896-4DDB-9727-E126EBFF492C}"/>
              </a:ext>
            </a:extLst>
          </p:cNvPr>
          <p:cNvSpPr/>
          <p:nvPr/>
        </p:nvSpPr>
        <p:spPr>
          <a:xfrm>
            <a:off x="-1201923" y="365664"/>
            <a:ext cx="7714221" cy="1313935"/>
          </a:xfrm>
          <a:custGeom>
            <a:avLst/>
            <a:gdLst>
              <a:gd name="connsiteX0" fmla="*/ 1055939 w 7714221"/>
              <a:gd name="connsiteY0" fmla="*/ 1293016 h 1313935"/>
              <a:gd name="connsiteX1" fmla="*/ 1603004 w 7714221"/>
              <a:gd name="connsiteY1" fmla="*/ 1293016 h 1313935"/>
              <a:gd name="connsiteX2" fmla="*/ 2011174 w 7714221"/>
              <a:gd name="connsiteY2" fmla="*/ 1293016 h 1313935"/>
              <a:gd name="connsiteX3" fmla="*/ 2202123 w 7714221"/>
              <a:gd name="connsiteY3" fmla="*/ 1293016 h 1313935"/>
              <a:gd name="connsiteX4" fmla="*/ 2551184 w 7714221"/>
              <a:gd name="connsiteY4" fmla="*/ 1228556 h 1313935"/>
              <a:gd name="connsiteX5" fmla="*/ 3058599 w 7714221"/>
              <a:gd name="connsiteY5" fmla="*/ 1002092 h 1313935"/>
              <a:gd name="connsiteX6" fmla="*/ 3350740 w 7714221"/>
              <a:gd name="connsiteY6" fmla="*/ 814548 h 1313935"/>
              <a:gd name="connsiteX7" fmla="*/ 3513473 w 7714221"/>
              <a:gd name="connsiteY7" fmla="*/ 710924 h 1313935"/>
              <a:gd name="connsiteX8" fmla="*/ 3584987 w 7714221"/>
              <a:gd name="connsiteY8" fmla="*/ 670059 h 1313935"/>
              <a:gd name="connsiteX9" fmla="*/ 3657962 w 7714221"/>
              <a:gd name="connsiteY9" fmla="*/ 626031 h 1313935"/>
              <a:gd name="connsiteX10" fmla="*/ 3973941 w 7714221"/>
              <a:gd name="connsiteY10" fmla="*/ 500028 h 1313935"/>
              <a:gd name="connsiteX11" fmla="*/ 4311569 w 7714221"/>
              <a:gd name="connsiteY11" fmla="*/ 458676 h 1313935"/>
              <a:gd name="connsiteX12" fmla="*/ 4356813 w 7714221"/>
              <a:gd name="connsiteY12" fmla="*/ 459406 h 1313935"/>
              <a:gd name="connsiteX13" fmla="*/ 4404246 w 7714221"/>
              <a:gd name="connsiteY13" fmla="*/ 457217 h 1313935"/>
              <a:gd name="connsiteX14" fmla="*/ 4202837 w 7714221"/>
              <a:gd name="connsiteY14" fmla="*/ 1057066 h 1313935"/>
              <a:gd name="connsiteX15" fmla="*/ 4420301 w 7714221"/>
              <a:gd name="connsiteY15" fmla="*/ 1313936 h 1313935"/>
              <a:gd name="connsiteX16" fmla="*/ 4627305 w 7714221"/>
              <a:gd name="connsiteY16" fmla="*/ 1210799 h 1313935"/>
              <a:gd name="connsiteX17" fmla="*/ 4626089 w 7714221"/>
              <a:gd name="connsiteY17" fmla="*/ 1232204 h 1313935"/>
              <a:gd name="connsiteX18" fmla="*/ 4626089 w 7714221"/>
              <a:gd name="connsiteY18" fmla="*/ 1239502 h 1313935"/>
              <a:gd name="connsiteX19" fmla="*/ 4710739 w 7714221"/>
              <a:gd name="connsiteY19" fmla="*/ 1313936 h 1313935"/>
              <a:gd name="connsiteX20" fmla="*/ 4815822 w 7714221"/>
              <a:gd name="connsiteY20" fmla="*/ 1208853 h 1313935"/>
              <a:gd name="connsiteX21" fmla="*/ 4823119 w 7714221"/>
              <a:gd name="connsiteY21" fmla="*/ 1201555 h 1313935"/>
              <a:gd name="connsiteX22" fmla="*/ 5256587 w 7714221"/>
              <a:gd name="connsiteY22" fmla="*/ 690735 h 1313935"/>
              <a:gd name="connsiteX23" fmla="*/ 5077070 w 7714221"/>
              <a:gd name="connsiteY23" fmla="*/ 1173825 h 1313935"/>
              <a:gd name="connsiteX24" fmla="*/ 5195288 w 7714221"/>
              <a:gd name="connsiteY24" fmla="*/ 1313936 h 1313935"/>
              <a:gd name="connsiteX25" fmla="*/ 5404968 w 7714221"/>
              <a:gd name="connsiteY25" fmla="*/ 1163852 h 1313935"/>
              <a:gd name="connsiteX26" fmla="*/ 5587891 w 7714221"/>
              <a:gd name="connsiteY26" fmla="*/ 1313936 h 1313935"/>
              <a:gd name="connsiteX27" fmla="*/ 5817030 w 7714221"/>
              <a:gd name="connsiteY27" fmla="*/ 1163609 h 1313935"/>
              <a:gd name="connsiteX28" fmla="*/ 5817030 w 7714221"/>
              <a:gd name="connsiteY28" fmla="*/ 1175284 h 1313935"/>
              <a:gd name="connsiteX29" fmla="*/ 5952762 w 7714221"/>
              <a:gd name="connsiteY29" fmla="*/ 1313936 h 1313935"/>
              <a:gd name="connsiteX30" fmla="*/ 6077549 w 7714221"/>
              <a:gd name="connsiteY30" fmla="*/ 1247772 h 1313935"/>
              <a:gd name="connsiteX31" fmla="*/ 6151253 w 7714221"/>
              <a:gd name="connsiteY31" fmla="*/ 1312476 h 1313935"/>
              <a:gd name="connsiteX32" fmla="*/ 6613910 w 7714221"/>
              <a:gd name="connsiteY32" fmla="*/ 728681 h 1313935"/>
              <a:gd name="connsiteX33" fmla="*/ 6421258 w 7714221"/>
              <a:gd name="connsiteY33" fmla="*/ 1176744 h 1313935"/>
              <a:gd name="connsiteX34" fmla="*/ 6559909 w 7714221"/>
              <a:gd name="connsiteY34" fmla="*/ 1313936 h 1313935"/>
              <a:gd name="connsiteX35" fmla="*/ 6709263 w 7714221"/>
              <a:gd name="connsiteY35" fmla="*/ 1247529 h 1313935"/>
              <a:gd name="connsiteX36" fmla="*/ 6802184 w 7714221"/>
              <a:gd name="connsiteY36" fmla="*/ 1313936 h 1313935"/>
              <a:gd name="connsiteX37" fmla="*/ 6837212 w 7714221"/>
              <a:gd name="connsiteY37" fmla="*/ 1268692 h 1313935"/>
              <a:gd name="connsiteX38" fmla="*/ 6932078 w 7714221"/>
              <a:gd name="connsiteY38" fmla="*/ 1001605 h 1313935"/>
              <a:gd name="connsiteX39" fmla="*/ 6955431 w 7714221"/>
              <a:gd name="connsiteY39" fmla="*/ 1005984 h 1313935"/>
              <a:gd name="connsiteX40" fmla="*/ 7010891 w 7714221"/>
              <a:gd name="connsiteY40" fmla="*/ 1003065 h 1313935"/>
              <a:gd name="connsiteX41" fmla="*/ 7229814 w 7714221"/>
              <a:gd name="connsiteY41" fmla="*/ 1313936 h 1313935"/>
              <a:gd name="connsiteX42" fmla="*/ 7712904 w 7714221"/>
              <a:gd name="connsiteY42" fmla="*/ 900901 h 1313935"/>
              <a:gd name="connsiteX43" fmla="*/ 7622416 w 7714221"/>
              <a:gd name="connsiteY43" fmla="*/ 820629 h 1313935"/>
              <a:gd name="connsiteX44" fmla="*/ 7209381 w 7714221"/>
              <a:gd name="connsiteY44" fmla="*/ 1217610 h 1313935"/>
              <a:gd name="connsiteX45" fmla="*/ 7094081 w 7714221"/>
              <a:gd name="connsiteY45" fmla="*/ 989930 h 1313935"/>
              <a:gd name="connsiteX46" fmla="*/ 7539225 w 7714221"/>
              <a:gd name="connsiteY46" fmla="*/ 619220 h 1313935"/>
              <a:gd name="connsiteX47" fmla="*/ 7415169 w 7714221"/>
              <a:gd name="connsiteY47" fmla="*/ 460136 h 1313935"/>
              <a:gd name="connsiteX48" fmla="*/ 7041540 w 7714221"/>
              <a:gd name="connsiteY48" fmla="*/ 746195 h 1313935"/>
              <a:gd name="connsiteX49" fmla="*/ 7310086 w 7714221"/>
              <a:gd name="connsiteY49" fmla="*/ 95264 h 1313935"/>
              <a:gd name="connsiteX50" fmla="*/ 7207921 w 7714221"/>
              <a:gd name="connsiteY50" fmla="*/ 13532 h 1313935"/>
              <a:gd name="connsiteX51" fmla="*/ 6875158 w 7714221"/>
              <a:gd name="connsiteY51" fmla="*/ 823061 h 1313935"/>
              <a:gd name="connsiteX52" fmla="*/ 6552611 w 7714221"/>
              <a:gd name="connsiteY52" fmla="*/ 1169447 h 1313935"/>
              <a:gd name="connsiteX53" fmla="*/ 6767156 w 7714221"/>
              <a:gd name="connsiteY53" fmla="*/ 644031 h 1313935"/>
              <a:gd name="connsiteX54" fmla="*/ 6685425 w 7714221"/>
              <a:gd name="connsiteY54" fmla="*/ 508299 h 1313935"/>
              <a:gd name="connsiteX55" fmla="*/ 6679587 w 7714221"/>
              <a:gd name="connsiteY55" fmla="*/ 506839 h 1313935"/>
              <a:gd name="connsiteX56" fmla="*/ 6676668 w 7714221"/>
              <a:gd name="connsiteY56" fmla="*/ 505380 h 1313935"/>
              <a:gd name="connsiteX57" fmla="*/ 6672290 w 7714221"/>
              <a:gd name="connsiteY57" fmla="*/ 506839 h 1313935"/>
              <a:gd name="connsiteX58" fmla="*/ 6368716 w 7714221"/>
              <a:gd name="connsiteY58" fmla="*/ 843981 h 1313935"/>
              <a:gd name="connsiteX59" fmla="*/ 6475259 w 7714221"/>
              <a:gd name="connsiteY59" fmla="*/ 562300 h 1313935"/>
              <a:gd name="connsiteX60" fmla="*/ 6384770 w 7714221"/>
              <a:gd name="connsiteY60" fmla="*/ 473271 h 1313935"/>
              <a:gd name="connsiteX61" fmla="*/ 6371636 w 7714221"/>
              <a:gd name="connsiteY61" fmla="*/ 486406 h 1313935"/>
              <a:gd name="connsiteX62" fmla="*/ 6227876 w 7714221"/>
              <a:gd name="connsiteY62" fmla="*/ 827683 h 1313935"/>
              <a:gd name="connsiteX63" fmla="*/ 5936708 w 7714221"/>
              <a:gd name="connsiteY63" fmla="*/ 1172365 h 1313935"/>
              <a:gd name="connsiteX64" fmla="*/ 6030115 w 7714221"/>
              <a:gd name="connsiteY64" fmla="*/ 918415 h 1313935"/>
              <a:gd name="connsiteX65" fmla="*/ 5932330 w 7714221"/>
              <a:gd name="connsiteY65" fmla="*/ 803115 h 1313935"/>
              <a:gd name="connsiteX66" fmla="*/ 5914816 w 7714221"/>
              <a:gd name="connsiteY66" fmla="*/ 822088 h 1313935"/>
              <a:gd name="connsiteX67" fmla="*/ 5514916 w 7714221"/>
              <a:gd name="connsiteY67" fmla="*/ 1201555 h 1313935"/>
              <a:gd name="connsiteX68" fmla="*/ 5481348 w 7714221"/>
              <a:gd name="connsiteY68" fmla="*/ 1162149 h 1313935"/>
              <a:gd name="connsiteX69" fmla="*/ 5540944 w 7714221"/>
              <a:gd name="connsiteY69" fmla="*/ 987254 h 1313935"/>
              <a:gd name="connsiteX70" fmla="*/ 5570377 w 7714221"/>
              <a:gd name="connsiteY70" fmla="*/ 940307 h 1313935"/>
              <a:gd name="connsiteX71" fmla="*/ 5955682 w 7714221"/>
              <a:gd name="connsiteY71" fmla="*/ 623598 h 1313935"/>
              <a:gd name="connsiteX72" fmla="*/ 6044710 w 7714221"/>
              <a:gd name="connsiteY72" fmla="*/ 703870 h 1313935"/>
              <a:gd name="connsiteX73" fmla="*/ 5920654 w 7714221"/>
              <a:gd name="connsiteY73" fmla="*/ 499542 h 1313935"/>
              <a:gd name="connsiteX74" fmla="*/ 5512970 w 7714221"/>
              <a:gd name="connsiteY74" fmla="*/ 799710 h 1313935"/>
              <a:gd name="connsiteX75" fmla="*/ 5510538 w 7714221"/>
              <a:gd name="connsiteY75" fmla="*/ 801656 h 1313935"/>
              <a:gd name="connsiteX76" fmla="*/ 5508348 w 7714221"/>
              <a:gd name="connsiteY76" fmla="*/ 805791 h 1313935"/>
              <a:gd name="connsiteX77" fmla="*/ 5422482 w 7714221"/>
              <a:gd name="connsiteY77" fmla="*/ 943956 h 1313935"/>
              <a:gd name="connsiteX78" fmla="*/ 5199667 w 7714221"/>
              <a:gd name="connsiteY78" fmla="*/ 1173825 h 1313935"/>
              <a:gd name="connsiteX79" fmla="*/ 5396698 w 7714221"/>
              <a:gd name="connsiteY79" fmla="*/ 652788 h 1313935"/>
              <a:gd name="connsiteX80" fmla="*/ 5295993 w 7714221"/>
              <a:gd name="connsiteY80" fmla="*/ 499542 h 1313935"/>
              <a:gd name="connsiteX81" fmla="*/ 4840633 w 7714221"/>
              <a:gd name="connsiteY81" fmla="*/ 943226 h 1313935"/>
              <a:gd name="connsiteX82" fmla="*/ 5183613 w 7714221"/>
              <a:gd name="connsiteY82" fmla="*/ 108399 h 1313935"/>
              <a:gd name="connsiteX83" fmla="*/ 5069772 w 7714221"/>
              <a:gd name="connsiteY83" fmla="*/ 14992 h 1313935"/>
              <a:gd name="connsiteX84" fmla="*/ 4746983 w 7714221"/>
              <a:gd name="connsiteY84" fmla="*/ 814305 h 1313935"/>
              <a:gd name="connsiteX85" fmla="*/ 4744307 w 7714221"/>
              <a:gd name="connsiteY85" fmla="*/ 817710 h 1313935"/>
              <a:gd name="connsiteX86" fmla="*/ 4345867 w 7714221"/>
              <a:gd name="connsiteY86" fmla="*/ 1214691 h 1313935"/>
              <a:gd name="connsiteX87" fmla="*/ 4326894 w 7714221"/>
              <a:gd name="connsiteY87" fmla="*/ 1179663 h 1313935"/>
              <a:gd name="connsiteX88" fmla="*/ 4560412 w 7714221"/>
              <a:gd name="connsiteY88" fmla="*/ 445541 h 1313935"/>
              <a:gd name="connsiteX89" fmla="*/ 4855228 w 7714221"/>
              <a:gd name="connsiteY89" fmla="*/ 426567 h 1313935"/>
              <a:gd name="connsiteX90" fmla="*/ 4903391 w 7714221"/>
              <a:gd name="connsiteY90" fmla="*/ 398837 h 1313935"/>
              <a:gd name="connsiteX91" fmla="*/ 4826038 w 7714221"/>
              <a:gd name="connsiteY91" fmla="*/ 303970 h 1313935"/>
              <a:gd name="connsiteX92" fmla="*/ 4614412 w 7714221"/>
              <a:gd name="connsiteY92" fmla="*/ 311268 h 1313935"/>
              <a:gd name="connsiteX93" fmla="*/ 4697604 w 7714221"/>
              <a:gd name="connsiteY93" fmla="*/ 108399 h 1313935"/>
              <a:gd name="connsiteX94" fmla="*/ 4576466 w 7714221"/>
              <a:gd name="connsiteY94" fmla="*/ 22289 h 1313935"/>
              <a:gd name="connsiteX95" fmla="*/ 4459707 w 7714221"/>
              <a:gd name="connsiteY95" fmla="*/ 321484 h 1313935"/>
              <a:gd name="connsiteX96" fmla="*/ 4418598 w 7714221"/>
              <a:gd name="connsiteY96" fmla="*/ 324403 h 1313935"/>
              <a:gd name="connsiteX97" fmla="*/ 4373597 w 7714221"/>
              <a:gd name="connsiteY97" fmla="*/ 327566 h 1313935"/>
              <a:gd name="connsiteX98" fmla="*/ 4283839 w 7714221"/>
              <a:gd name="connsiteY98" fmla="*/ 333647 h 1313935"/>
              <a:gd name="connsiteX99" fmla="*/ 4116241 w 7714221"/>
              <a:gd name="connsiteY99" fmla="*/ 345323 h 1313935"/>
              <a:gd name="connsiteX100" fmla="*/ 3956913 w 7714221"/>
              <a:gd name="connsiteY100" fmla="*/ 377431 h 1313935"/>
              <a:gd name="connsiteX101" fmla="*/ 3792478 w 7714221"/>
              <a:gd name="connsiteY101" fmla="*/ 432892 h 1313935"/>
              <a:gd name="connsiteX102" fmla="*/ 3480148 w 7714221"/>
              <a:gd name="connsiteY102" fmla="*/ 590760 h 1313935"/>
              <a:gd name="connsiteX103" fmla="*/ 3264873 w 7714221"/>
              <a:gd name="connsiteY103" fmla="*/ 726249 h 1313935"/>
              <a:gd name="connsiteX104" fmla="*/ 2789810 w 7714221"/>
              <a:gd name="connsiteY104" fmla="*/ 1010119 h 1313935"/>
              <a:gd name="connsiteX105" fmla="*/ 2256611 w 7714221"/>
              <a:gd name="connsiteY105" fmla="*/ 1167014 h 1313935"/>
              <a:gd name="connsiteX106" fmla="*/ 2080013 w 7714221"/>
              <a:gd name="connsiteY106" fmla="*/ 1171636 h 1313935"/>
              <a:gd name="connsiteX107" fmla="*/ 1717573 w 7714221"/>
              <a:gd name="connsiteY107" fmla="*/ 1171636 h 1313935"/>
              <a:gd name="connsiteX108" fmla="*/ 1197996 w 7714221"/>
              <a:gd name="connsiteY108" fmla="*/ 1171636 h 1313935"/>
              <a:gd name="connsiteX109" fmla="*/ 593768 w 7714221"/>
              <a:gd name="connsiteY109" fmla="*/ 1171636 h 1313935"/>
              <a:gd name="connsiteX110" fmla="*/ 0 w 7714221"/>
              <a:gd name="connsiteY110" fmla="*/ 1171636 h 1313935"/>
              <a:gd name="connsiteX111" fmla="*/ 0 w 7714221"/>
              <a:gd name="connsiteY111" fmla="*/ 1293260 h 1313935"/>
              <a:gd name="connsiteX112" fmla="*/ 441981 w 7714221"/>
              <a:gd name="connsiteY112" fmla="*/ 1293260 h 1313935"/>
              <a:gd name="connsiteX113" fmla="*/ 1055939 w 7714221"/>
              <a:gd name="connsiteY113" fmla="*/ 1293016 h 1313935"/>
              <a:gd name="connsiteX114" fmla="*/ 7414925 w 7714221"/>
              <a:gd name="connsiteY114" fmla="*/ 655464 h 1313935"/>
              <a:gd name="connsiteX115" fmla="*/ 7403249 w 7714221"/>
              <a:gd name="connsiteY115" fmla="*/ 671518 h 1313935"/>
              <a:gd name="connsiteX116" fmla="*/ 7388655 w 7714221"/>
              <a:gd name="connsiteY116" fmla="*/ 691951 h 1313935"/>
              <a:gd name="connsiteX117" fmla="*/ 7368222 w 7714221"/>
              <a:gd name="connsiteY117" fmla="*/ 715303 h 1313935"/>
              <a:gd name="connsiteX118" fmla="*/ 7344870 w 7714221"/>
              <a:gd name="connsiteY118" fmla="*/ 740114 h 1313935"/>
              <a:gd name="connsiteX119" fmla="*/ 7317140 w 7714221"/>
              <a:gd name="connsiteY119" fmla="*/ 764925 h 1313935"/>
              <a:gd name="connsiteX120" fmla="*/ 7287950 w 7714221"/>
              <a:gd name="connsiteY120" fmla="*/ 788277 h 1313935"/>
              <a:gd name="connsiteX121" fmla="*/ 7257301 w 7714221"/>
              <a:gd name="connsiteY121" fmla="*/ 810169 h 1313935"/>
              <a:gd name="connsiteX122" fmla="*/ 7225192 w 7714221"/>
              <a:gd name="connsiteY122" fmla="*/ 829143 h 1313935"/>
              <a:gd name="connsiteX123" fmla="*/ 7196002 w 7714221"/>
              <a:gd name="connsiteY123" fmla="*/ 845197 h 1313935"/>
              <a:gd name="connsiteX124" fmla="*/ 7168272 w 7714221"/>
              <a:gd name="connsiteY124" fmla="*/ 856873 h 1313935"/>
              <a:gd name="connsiteX125" fmla="*/ 7143461 w 7714221"/>
              <a:gd name="connsiteY125" fmla="*/ 867089 h 1313935"/>
              <a:gd name="connsiteX126" fmla="*/ 7124487 w 7714221"/>
              <a:gd name="connsiteY126" fmla="*/ 874387 h 1313935"/>
              <a:gd name="connsiteX127" fmla="*/ 7108433 w 7714221"/>
              <a:gd name="connsiteY127" fmla="*/ 878765 h 1313935"/>
              <a:gd name="connsiteX128" fmla="*/ 7124487 w 7714221"/>
              <a:gd name="connsiteY128" fmla="*/ 872927 h 1313935"/>
              <a:gd name="connsiteX129" fmla="*/ 7166812 w 7714221"/>
              <a:gd name="connsiteY129" fmla="*/ 853954 h 1313935"/>
              <a:gd name="connsiteX130" fmla="*/ 7223733 w 7714221"/>
              <a:gd name="connsiteY130" fmla="*/ 824764 h 1313935"/>
              <a:gd name="connsiteX131" fmla="*/ 7254382 w 7714221"/>
              <a:gd name="connsiteY131" fmla="*/ 805791 h 1313935"/>
              <a:gd name="connsiteX132" fmla="*/ 7285031 w 7714221"/>
              <a:gd name="connsiteY132" fmla="*/ 783899 h 1313935"/>
              <a:gd name="connsiteX133" fmla="*/ 7314221 w 7714221"/>
              <a:gd name="connsiteY133" fmla="*/ 760547 h 1313935"/>
              <a:gd name="connsiteX134" fmla="*/ 7340492 w 7714221"/>
              <a:gd name="connsiteY134" fmla="*/ 735735 h 1313935"/>
              <a:gd name="connsiteX135" fmla="*/ 7365303 w 7714221"/>
              <a:gd name="connsiteY135" fmla="*/ 712384 h 1313935"/>
              <a:gd name="connsiteX136" fmla="*/ 7385735 w 7714221"/>
              <a:gd name="connsiteY136" fmla="*/ 690491 h 1313935"/>
              <a:gd name="connsiteX137" fmla="*/ 7401790 w 7714221"/>
              <a:gd name="connsiteY137" fmla="*/ 670059 h 1313935"/>
              <a:gd name="connsiteX138" fmla="*/ 7414925 w 7714221"/>
              <a:gd name="connsiteY138" fmla="*/ 654004 h 1313935"/>
              <a:gd name="connsiteX139" fmla="*/ 7425142 w 7714221"/>
              <a:gd name="connsiteY139" fmla="*/ 640869 h 1313935"/>
              <a:gd name="connsiteX140" fmla="*/ 7414925 w 7714221"/>
              <a:gd name="connsiteY140" fmla="*/ 655464 h 1313935"/>
              <a:gd name="connsiteX141" fmla="*/ 7418088 w 7714221"/>
              <a:gd name="connsiteY141" fmla="*/ 492244 h 1313935"/>
              <a:gd name="connsiteX142" fmla="*/ 7426844 w 7714221"/>
              <a:gd name="connsiteY142" fmla="*/ 492244 h 1313935"/>
              <a:gd name="connsiteX143" fmla="*/ 7438520 w 7714221"/>
              <a:gd name="connsiteY143" fmla="*/ 498082 h 1313935"/>
              <a:gd name="connsiteX144" fmla="*/ 7426844 w 7714221"/>
              <a:gd name="connsiteY144" fmla="*/ 496623 h 1313935"/>
              <a:gd name="connsiteX145" fmla="*/ 7390357 w 7714221"/>
              <a:gd name="connsiteY145" fmla="*/ 502461 h 1313935"/>
              <a:gd name="connsiteX146" fmla="*/ 7353870 w 7714221"/>
              <a:gd name="connsiteY146" fmla="*/ 515596 h 1313935"/>
              <a:gd name="connsiteX147" fmla="*/ 7337816 w 7714221"/>
              <a:gd name="connsiteY147" fmla="*/ 521434 h 1313935"/>
              <a:gd name="connsiteX148" fmla="*/ 7388898 w 7714221"/>
              <a:gd name="connsiteY148" fmla="*/ 496623 h 1313935"/>
              <a:gd name="connsiteX149" fmla="*/ 7407871 w 7714221"/>
              <a:gd name="connsiteY149" fmla="*/ 492244 h 1313935"/>
              <a:gd name="connsiteX150" fmla="*/ 7418088 w 7714221"/>
              <a:gd name="connsiteY150" fmla="*/ 492244 h 1313935"/>
              <a:gd name="connsiteX151" fmla="*/ 7099919 w 7714221"/>
              <a:gd name="connsiteY151" fmla="*/ 715303 h 1313935"/>
              <a:gd name="connsiteX152" fmla="*/ 7129109 w 7714221"/>
              <a:gd name="connsiteY152" fmla="*/ 678815 h 1313935"/>
              <a:gd name="connsiteX153" fmla="*/ 7171434 w 7714221"/>
              <a:gd name="connsiteY153" fmla="*/ 629193 h 1313935"/>
              <a:gd name="connsiteX154" fmla="*/ 7197705 w 7714221"/>
              <a:gd name="connsiteY154" fmla="*/ 602922 h 1313935"/>
              <a:gd name="connsiteX155" fmla="*/ 7225435 w 7714221"/>
              <a:gd name="connsiteY155" fmla="*/ 578111 h 1313935"/>
              <a:gd name="connsiteX156" fmla="*/ 7256085 w 7714221"/>
              <a:gd name="connsiteY156" fmla="*/ 553300 h 1313935"/>
              <a:gd name="connsiteX157" fmla="*/ 7285275 w 7714221"/>
              <a:gd name="connsiteY157" fmla="*/ 531407 h 1313935"/>
              <a:gd name="connsiteX158" fmla="*/ 7315923 w 7714221"/>
              <a:gd name="connsiteY158" fmla="*/ 513893 h 1313935"/>
              <a:gd name="connsiteX159" fmla="*/ 7343654 w 7714221"/>
              <a:gd name="connsiteY159" fmla="*/ 500758 h 1313935"/>
              <a:gd name="connsiteX160" fmla="*/ 7356790 w 7714221"/>
              <a:gd name="connsiteY160" fmla="*/ 494920 h 1313935"/>
              <a:gd name="connsiteX161" fmla="*/ 7368465 w 7714221"/>
              <a:gd name="connsiteY161" fmla="*/ 492001 h 1313935"/>
              <a:gd name="connsiteX162" fmla="*/ 7388898 w 7714221"/>
              <a:gd name="connsiteY162" fmla="*/ 487623 h 1313935"/>
              <a:gd name="connsiteX163" fmla="*/ 7402033 w 7714221"/>
              <a:gd name="connsiteY163" fmla="*/ 487623 h 1313935"/>
              <a:gd name="connsiteX164" fmla="*/ 7388898 w 7714221"/>
              <a:gd name="connsiteY164" fmla="*/ 490542 h 1313935"/>
              <a:gd name="connsiteX165" fmla="*/ 7369924 w 7714221"/>
              <a:gd name="connsiteY165" fmla="*/ 496380 h 1313935"/>
              <a:gd name="connsiteX166" fmla="*/ 7358249 w 7714221"/>
              <a:gd name="connsiteY166" fmla="*/ 500758 h 1313935"/>
              <a:gd name="connsiteX167" fmla="*/ 7346573 w 7714221"/>
              <a:gd name="connsiteY167" fmla="*/ 506596 h 1313935"/>
              <a:gd name="connsiteX168" fmla="*/ 7320302 w 7714221"/>
              <a:gd name="connsiteY168" fmla="*/ 521191 h 1313935"/>
              <a:gd name="connsiteX169" fmla="*/ 7291112 w 7714221"/>
              <a:gd name="connsiteY169" fmla="*/ 540164 h 1313935"/>
              <a:gd name="connsiteX170" fmla="*/ 7261922 w 7714221"/>
              <a:gd name="connsiteY170" fmla="*/ 562056 h 1313935"/>
              <a:gd name="connsiteX171" fmla="*/ 7234192 w 7714221"/>
              <a:gd name="connsiteY171" fmla="*/ 586868 h 1313935"/>
              <a:gd name="connsiteX172" fmla="*/ 7178732 w 7714221"/>
              <a:gd name="connsiteY172" fmla="*/ 636490 h 1313935"/>
              <a:gd name="connsiteX173" fmla="*/ 7153920 w 7714221"/>
              <a:gd name="connsiteY173" fmla="*/ 661302 h 1313935"/>
              <a:gd name="connsiteX174" fmla="*/ 7133487 w 7714221"/>
              <a:gd name="connsiteY174" fmla="*/ 683194 h 1313935"/>
              <a:gd name="connsiteX175" fmla="*/ 7089703 w 7714221"/>
              <a:gd name="connsiteY175" fmla="*/ 729898 h 1313935"/>
              <a:gd name="connsiteX176" fmla="*/ 7099919 w 7714221"/>
              <a:gd name="connsiteY176" fmla="*/ 715303 h 1313935"/>
              <a:gd name="connsiteX177" fmla="*/ 7438277 w 7714221"/>
              <a:gd name="connsiteY177" fmla="*/ 563759 h 1313935"/>
              <a:gd name="connsiteX178" fmla="*/ 7073405 w 7714221"/>
              <a:gd name="connsiteY178" fmla="*/ 870252 h 1313935"/>
              <a:gd name="connsiteX179" fmla="*/ 7438277 w 7714221"/>
              <a:gd name="connsiteY179" fmla="*/ 563759 h 1313935"/>
              <a:gd name="connsiteX180" fmla="*/ 7102839 w 7714221"/>
              <a:gd name="connsiteY180" fmla="*/ 470352 h 1313935"/>
              <a:gd name="connsiteX181" fmla="*/ 7118893 w 7714221"/>
              <a:gd name="connsiteY181" fmla="*/ 428027 h 1313935"/>
              <a:gd name="connsiteX182" fmla="*/ 7140785 w 7714221"/>
              <a:gd name="connsiteY182" fmla="*/ 371107 h 1313935"/>
              <a:gd name="connsiteX183" fmla="*/ 7168515 w 7714221"/>
              <a:gd name="connsiteY183" fmla="*/ 303970 h 1313935"/>
              <a:gd name="connsiteX184" fmla="*/ 7197705 w 7714221"/>
              <a:gd name="connsiteY184" fmla="*/ 238294 h 1313935"/>
              <a:gd name="connsiteX185" fmla="*/ 7223976 w 7714221"/>
              <a:gd name="connsiteY185" fmla="*/ 182833 h 1313935"/>
              <a:gd name="connsiteX186" fmla="*/ 7242949 w 7714221"/>
              <a:gd name="connsiteY186" fmla="*/ 141967 h 1313935"/>
              <a:gd name="connsiteX187" fmla="*/ 7250247 w 7714221"/>
              <a:gd name="connsiteY187" fmla="*/ 127372 h 1313935"/>
              <a:gd name="connsiteX188" fmla="*/ 7245868 w 7714221"/>
              <a:gd name="connsiteY188" fmla="*/ 143427 h 1313935"/>
              <a:gd name="connsiteX189" fmla="*/ 7229814 w 7714221"/>
              <a:gd name="connsiteY189" fmla="*/ 184292 h 1313935"/>
              <a:gd name="connsiteX190" fmla="*/ 7206462 w 7714221"/>
              <a:gd name="connsiteY190" fmla="*/ 242672 h 1313935"/>
              <a:gd name="connsiteX191" fmla="*/ 7178732 w 7714221"/>
              <a:gd name="connsiteY191" fmla="*/ 308349 h 1313935"/>
              <a:gd name="connsiteX192" fmla="*/ 7151001 w 7714221"/>
              <a:gd name="connsiteY192" fmla="*/ 374026 h 1313935"/>
              <a:gd name="connsiteX193" fmla="*/ 7124731 w 7714221"/>
              <a:gd name="connsiteY193" fmla="*/ 430946 h 1313935"/>
              <a:gd name="connsiteX194" fmla="*/ 7104298 w 7714221"/>
              <a:gd name="connsiteY194" fmla="*/ 470352 h 1313935"/>
              <a:gd name="connsiteX195" fmla="*/ 7097000 w 7714221"/>
              <a:gd name="connsiteY195" fmla="*/ 484947 h 1313935"/>
              <a:gd name="connsiteX196" fmla="*/ 7102839 w 7714221"/>
              <a:gd name="connsiteY196" fmla="*/ 470352 h 1313935"/>
              <a:gd name="connsiteX197" fmla="*/ 7035702 w 7714221"/>
              <a:gd name="connsiteY197" fmla="*/ 715303 h 1313935"/>
              <a:gd name="connsiteX198" fmla="*/ 7064892 w 7714221"/>
              <a:gd name="connsiteY198" fmla="*/ 645247 h 1313935"/>
              <a:gd name="connsiteX199" fmla="*/ 7107217 w 7714221"/>
              <a:gd name="connsiteY199" fmla="*/ 544543 h 1313935"/>
              <a:gd name="connsiteX200" fmla="*/ 7155380 w 7714221"/>
              <a:gd name="connsiteY200" fmla="*/ 430703 h 1313935"/>
              <a:gd name="connsiteX201" fmla="*/ 7247328 w 7714221"/>
              <a:gd name="connsiteY201" fmla="*/ 217617 h 1313935"/>
              <a:gd name="connsiteX202" fmla="*/ 7277977 w 7714221"/>
              <a:gd name="connsiteY202" fmla="*/ 146103 h 1313935"/>
              <a:gd name="connsiteX203" fmla="*/ 7288193 w 7714221"/>
              <a:gd name="connsiteY203" fmla="*/ 119832 h 1313935"/>
              <a:gd name="connsiteX204" fmla="*/ 7279436 w 7714221"/>
              <a:gd name="connsiteY204" fmla="*/ 147562 h 1313935"/>
              <a:gd name="connsiteX205" fmla="*/ 7253166 w 7714221"/>
              <a:gd name="connsiteY205" fmla="*/ 219077 h 1313935"/>
              <a:gd name="connsiteX206" fmla="*/ 7213760 w 7714221"/>
              <a:gd name="connsiteY206" fmla="*/ 319782 h 1313935"/>
              <a:gd name="connsiteX207" fmla="*/ 7165596 w 7714221"/>
              <a:gd name="connsiteY207" fmla="*/ 435081 h 1313935"/>
              <a:gd name="connsiteX208" fmla="*/ 7115974 w 7714221"/>
              <a:gd name="connsiteY208" fmla="*/ 548921 h 1313935"/>
              <a:gd name="connsiteX209" fmla="*/ 7070730 w 7714221"/>
              <a:gd name="connsiteY209" fmla="*/ 648166 h 1313935"/>
              <a:gd name="connsiteX210" fmla="*/ 7038621 w 7714221"/>
              <a:gd name="connsiteY210" fmla="*/ 716762 h 1313935"/>
              <a:gd name="connsiteX211" fmla="*/ 7025485 w 7714221"/>
              <a:gd name="connsiteY211" fmla="*/ 743033 h 1313935"/>
              <a:gd name="connsiteX212" fmla="*/ 7035702 w 7714221"/>
              <a:gd name="connsiteY212" fmla="*/ 715303 h 1313935"/>
              <a:gd name="connsiteX213" fmla="*/ 6470880 w 7714221"/>
              <a:gd name="connsiteY213" fmla="*/ 1067039 h 1313935"/>
              <a:gd name="connsiteX214" fmla="*/ 6450448 w 7714221"/>
              <a:gd name="connsiteY214" fmla="*/ 1113743 h 1313935"/>
              <a:gd name="connsiteX215" fmla="*/ 6440231 w 7714221"/>
              <a:gd name="connsiteY215" fmla="*/ 1148770 h 1313935"/>
              <a:gd name="connsiteX216" fmla="*/ 6438772 w 7714221"/>
              <a:gd name="connsiteY216" fmla="*/ 1158987 h 1313935"/>
              <a:gd name="connsiteX217" fmla="*/ 6437312 w 7714221"/>
              <a:gd name="connsiteY217" fmla="*/ 1161906 h 1313935"/>
              <a:gd name="connsiteX218" fmla="*/ 6437312 w 7714221"/>
              <a:gd name="connsiteY218" fmla="*/ 1158987 h 1313935"/>
              <a:gd name="connsiteX219" fmla="*/ 6437312 w 7714221"/>
              <a:gd name="connsiteY219" fmla="*/ 1148770 h 1313935"/>
              <a:gd name="connsiteX220" fmla="*/ 6440231 w 7714221"/>
              <a:gd name="connsiteY220" fmla="*/ 1132716 h 1313935"/>
              <a:gd name="connsiteX221" fmla="*/ 6444610 w 7714221"/>
              <a:gd name="connsiteY221" fmla="*/ 1112283 h 1313935"/>
              <a:gd name="connsiteX222" fmla="*/ 6451907 w 7714221"/>
              <a:gd name="connsiteY222" fmla="*/ 1087472 h 1313935"/>
              <a:gd name="connsiteX223" fmla="*/ 6462124 w 7714221"/>
              <a:gd name="connsiteY223" fmla="*/ 1062661 h 1313935"/>
              <a:gd name="connsiteX224" fmla="*/ 6485475 w 7714221"/>
              <a:gd name="connsiteY224" fmla="*/ 1008660 h 1313935"/>
              <a:gd name="connsiteX225" fmla="*/ 6513205 w 7714221"/>
              <a:gd name="connsiteY225" fmla="*/ 954659 h 1313935"/>
              <a:gd name="connsiteX226" fmla="*/ 6538017 w 7714221"/>
              <a:gd name="connsiteY226" fmla="*/ 909414 h 1313935"/>
              <a:gd name="connsiteX227" fmla="*/ 6555531 w 7714221"/>
              <a:gd name="connsiteY227" fmla="*/ 877306 h 1313935"/>
              <a:gd name="connsiteX228" fmla="*/ 6562828 w 7714221"/>
              <a:gd name="connsiteY228" fmla="*/ 865630 h 1313935"/>
              <a:gd name="connsiteX229" fmla="*/ 6556990 w 7714221"/>
              <a:gd name="connsiteY229" fmla="*/ 878765 h 1313935"/>
              <a:gd name="connsiteX230" fmla="*/ 6543855 w 7714221"/>
              <a:gd name="connsiteY230" fmla="*/ 912333 h 1313935"/>
              <a:gd name="connsiteX231" fmla="*/ 6521963 w 7714221"/>
              <a:gd name="connsiteY231" fmla="*/ 959037 h 1313935"/>
              <a:gd name="connsiteX232" fmla="*/ 6495691 w 7714221"/>
              <a:gd name="connsiteY232" fmla="*/ 1013038 h 1313935"/>
              <a:gd name="connsiteX233" fmla="*/ 6470880 w 7714221"/>
              <a:gd name="connsiteY233" fmla="*/ 1067039 h 1313935"/>
              <a:gd name="connsiteX234" fmla="*/ 6564288 w 7714221"/>
              <a:gd name="connsiteY234" fmla="*/ 1294719 h 1313935"/>
              <a:gd name="connsiteX235" fmla="*/ 6577423 w 7714221"/>
              <a:gd name="connsiteY235" fmla="*/ 1294719 h 1313935"/>
              <a:gd name="connsiteX236" fmla="*/ 6624126 w 7714221"/>
              <a:gd name="connsiteY236" fmla="*/ 1283043 h 1313935"/>
              <a:gd name="connsiteX237" fmla="*/ 6640181 w 7714221"/>
              <a:gd name="connsiteY237" fmla="*/ 1277205 h 1313935"/>
              <a:gd name="connsiteX238" fmla="*/ 6646019 w 7714221"/>
              <a:gd name="connsiteY238" fmla="*/ 1274286 h 1313935"/>
              <a:gd name="connsiteX239" fmla="*/ 6625586 w 7714221"/>
              <a:gd name="connsiteY239" fmla="*/ 1285962 h 1313935"/>
              <a:gd name="connsiteX240" fmla="*/ 6603694 w 7714221"/>
              <a:gd name="connsiteY240" fmla="*/ 1294719 h 1313935"/>
              <a:gd name="connsiteX241" fmla="*/ 6577423 w 7714221"/>
              <a:gd name="connsiteY241" fmla="*/ 1300557 h 1313935"/>
              <a:gd name="connsiteX242" fmla="*/ 6562828 w 7714221"/>
              <a:gd name="connsiteY242" fmla="*/ 1300557 h 1313935"/>
              <a:gd name="connsiteX243" fmla="*/ 6549693 w 7714221"/>
              <a:gd name="connsiteY243" fmla="*/ 1297638 h 1313935"/>
              <a:gd name="connsiteX244" fmla="*/ 6527800 w 7714221"/>
              <a:gd name="connsiteY244" fmla="*/ 1288881 h 1313935"/>
              <a:gd name="connsiteX245" fmla="*/ 6519044 w 7714221"/>
              <a:gd name="connsiteY245" fmla="*/ 1284503 h 1313935"/>
              <a:gd name="connsiteX246" fmla="*/ 6513205 w 7714221"/>
              <a:gd name="connsiteY246" fmla="*/ 1280124 h 1313935"/>
              <a:gd name="connsiteX247" fmla="*/ 6508827 w 7714221"/>
              <a:gd name="connsiteY247" fmla="*/ 1275746 h 1313935"/>
              <a:gd name="connsiteX248" fmla="*/ 6514665 w 7714221"/>
              <a:gd name="connsiteY248" fmla="*/ 1278665 h 1313935"/>
              <a:gd name="connsiteX249" fmla="*/ 6520503 w 7714221"/>
              <a:gd name="connsiteY249" fmla="*/ 1281584 h 1313935"/>
              <a:gd name="connsiteX250" fmla="*/ 6529260 w 7714221"/>
              <a:gd name="connsiteY250" fmla="*/ 1285962 h 1313935"/>
              <a:gd name="connsiteX251" fmla="*/ 6551152 w 7714221"/>
              <a:gd name="connsiteY251" fmla="*/ 1293260 h 1313935"/>
              <a:gd name="connsiteX252" fmla="*/ 6564288 w 7714221"/>
              <a:gd name="connsiteY252" fmla="*/ 1294719 h 1313935"/>
              <a:gd name="connsiteX253" fmla="*/ 6640181 w 7714221"/>
              <a:gd name="connsiteY253" fmla="*/ 734519 h 1313935"/>
              <a:gd name="connsiteX254" fmla="*/ 6624126 w 7714221"/>
              <a:gd name="connsiteY254" fmla="*/ 772466 h 1313935"/>
              <a:gd name="connsiteX255" fmla="*/ 6606612 w 7714221"/>
              <a:gd name="connsiteY255" fmla="*/ 810413 h 1313935"/>
              <a:gd name="connsiteX256" fmla="*/ 6586180 w 7714221"/>
              <a:gd name="connsiteY256" fmla="*/ 852738 h 1313935"/>
              <a:gd name="connsiteX257" fmla="*/ 6546774 w 7714221"/>
              <a:gd name="connsiteY257" fmla="*/ 933010 h 1313935"/>
              <a:gd name="connsiteX258" fmla="*/ 6530719 w 7714221"/>
              <a:gd name="connsiteY258" fmla="*/ 969497 h 1313935"/>
              <a:gd name="connsiteX259" fmla="*/ 6543855 w 7714221"/>
              <a:gd name="connsiteY259" fmla="*/ 931550 h 1313935"/>
              <a:gd name="connsiteX260" fmla="*/ 6561369 w 7714221"/>
              <a:gd name="connsiteY260" fmla="*/ 893603 h 1313935"/>
              <a:gd name="connsiteX261" fmla="*/ 6581801 w 7714221"/>
              <a:gd name="connsiteY261" fmla="*/ 849819 h 1313935"/>
              <a:gd name="connsiteX262" fmla="*/ 6621207 w 7714221"/>
              <a:gd name="connsiteY262" fmla="*/ 771006 h 1313935"/>
              <a:gd name="connsiteX263" fmla="*/ 6640181 w 7714221"/>
              <a:gd name="connsiteY263" fmla="*/ 734519 h 1313935"/>
              <a:gd name="connsiteX264" fmla="*/ 6431474 w 7714221"/>
              <a:gd name="connsiteY264" fmla="*/ 627977 h 1313935"/>
              <a:gd name="connsiteX265" fmla="*/ 6448988 w 7714221"/>
              <a:gd name="connsiteY265" fmla="*/ 579814 h 1313935"/>
              <a:gd name="connsiteX266" fmla="*/ 6454826 w 7714221"/>
              <a:gd name="connsiteY266" fmla="*/ 560840 h 1313935"/>
              <a:gd name="connsiteX267" fmla="*/ 6457745 w 7714221"/>
              <a:gd name="connsiteY267" fmla="*/ 546245 h 1313935"/>
              <a:gd name="connsiteX268" fmla="*/ 6457745 w 7714221"/>
              <a:gd name="connsiteY268" fmla="*/ 540407 h 1313935"/>
              <a:gd name="connsiteX269" fmla="*/ 6457745 w 7714221"/>
              <a:gd name="connsiteY269" fmla="*/ 536029 h 1313935"/>
              <a:gd name="connsiteX270" fmla="*/ 6459204 w 7714221"/>
              <a:gd name="connsiteY270" fmla="*/ 540407 h 1313935"/>
              <a:gd name="connsiteX271" fmla="*/ 6459204 w 7714221"/>
              <a:gd name="connsiteY271" fmla="*/ 546245 h 1313935"/>
              <a:gd name="connsiteX272" fmla="*/ 6454826 w 7714221"/>
              <a:gd name="connsiteY272" fmla="*/ 582733 h 1313935"/>
              <a:gd name="connsiteX273" fmla="*/ 6440231 w 7714221"/>
              <a:gd name="connsiteY273" fmla="*/ 630896 h 1313935"/>
              <a:gd name="connsiteX274" fmla="*/ 6421258 w 7714221"/>
              <a:gd name="connsiteY274" fmla="*/ 684897 h 1313935"/>
              <a:gd name="connsiteX275" fmla="*/ 6397906 w 7714221"/>
              <a:gd name="connsiteY275" fmla="*/ 738898 h 1313935"/>
              <a:gd name="connsiteX276" fmla="*/ 6376014 w 7714221"/>
              <a:gd name="connsiteY276" fmla="*/ 784142 h 1313935"/>
              <a:gd name="connsiteX277" fmla="*/ 6359959 w 7714221"/>
              <a:gd name="connsiteY277" fmla="*/ 816251 h 1313935"/>
              <a:gd name="connsiteX278" fmla="*/ 6354122 w 7714221"/>
              <a:gd name="connsiteY278" fmla="*/ 827926 h 1313935"/>
              <a:gd name="connsiteX279" fmla="*/ 6358500 w 7714221"/>
              <a:gd name="connsiteY279" fmla="*/ 814791 h 1313935"/>
              <a:gd name="connsiteX280" fmla="*/ 6370175 w 7714221"/>
              <a:gd name="connsiteY280" fmla="*/ 781223 h 1313935"/>
              <a:gd name="connsiteX281" fmla="*/ 6389150 w 7714221"/>
              <a:gd name="connsiteY281" fmla="*/ 734519 h 1313935"/>
              <a:gd name="connsiteX282" fmla="*/ 6409582 w 7714221"/>
              <a:gd name="connsiteY282" fmla="*/ 680518 h 1313935"/>
              <a:gd name="connsiteX283" fmla="*/ 6431474 w 7714221"/>
              <a:gd name="connsiteY283" fmla="*/ 627977 h 1313935"/>
              <a:gd name="connsiteX284" fmla="*/ 6326391 w 7714221"/>
              <a:gd name="connsiteY284" fmla="*/ 840819 h 1313935"/>
              <a:gd name="connsiteX285" fmla="*/ 6396447 w 7714221"/>
              <a:gd name="connsiteY285" fmla="*/ 680275 h 1313935"/>
              <a:gd name="connsiteX286" fmla="*/ 6392068 w 7714221"/>
              <a:gd name="connsiteY286" fmla="*/ 694870 h 1313935"/>
              <a:gd name="connsiteX287" fmla="*/ 6377473 w 7714221"/>
              <a:gd name="connsiteY287" fmla="*/ 731357 h 1313935"/>
              <a:gd name="connsiteX288" fmla="*/ 6357041 w 7714221"/>
              <a:gd name="connsiteY288" fmla="*/ 783899 h 1313935"/>
              <a:gd name="connsiteX289" fmla="*/ 6330769 w 7714221"/>
              <a:gd name="connsiteY289" fmla="*/ 843737 h 1313935"/>
              <a:gd name="connsiteX290" fmla="*/ 6304499 w 7714221"/>
              <a:gd name="connsiteY290" fmla="*/ 902117 h 1313935"/>
              <a:gd name="connsiteX291" fmla="*/ 6299877 w 7714221"/>
              <a:gd name="connsiteY291" fmla="*/ 912333 h 1313935"/>
              <a:gd name="connsiteX292" fmla="*/ 6300121 w 7714221"/>
              <a:gd name="connsiteY292" fmla="*/ 909414 h 1313935"/>
              <a:gd name="connsiteX293" fmla="*/ 6299391 w 7714221"/>
              <a:gd name="connsiteY293" fmla="*/ 902847 h 1313935"/>
              <a:gd name="connsiteX294" fmla="*/ 6326391 w 7714221"/>
              <a:gd name="connsiteY294" fmla="*/ 840819 h 1313935"/>
              <a:gd name="connsiteX295" fmla="*/ 5663784 w 7714221"/>
              <a:gd name="connsiteY295" fmla="*/ 1138554 h 1313935"/>
              <a:gd name="connsiteX296" fmla="*/ 5688595 w 7714221"/>
              <a:gd name="connsiteY296" fmla="*/ 1115202 h 1313935"/>
              <a:gd name="connsiteX297" fmla="*/ 5716325 w 7714221"/>
              <a:gd name="connsiteY297" fmla="*/ 1087472 h 1313935"/>
              <a:gd name="connsiteX298" fmla="*/ 5744056 w 7714221"/>
              <a:gd name="connsiteY298" fmla="*/ 1058282 h 1313935"/>
              <a:gd name="connsiteX299" fmla="*/ 5767408 w 7714221"/>
              <a:gd name="connsiteY299" fmla="*/ 1032011 h 1313935"/>
              <a:gd name="connsiteX300" fmla="*/ 5790759 w 7714221"/>
              <a:gd name="connsiteY300" fmla="*/ 1007200 h 1313935"/>
              <a:gd name="connsiteX301" fmla="*/ 5770326 w 7714221"/>
              <a:gd name="connsiteY301" fmla="*/ 1034930 h 1313935"/>
              <a:gd name="connsiteX302" fmla="*/ 5746975 w 7714221"/>
              <a:gd name="connsiteY302" fmla="*/ 1061201 h 1313935"/>
              <a:gd name="connsiteX303" fmla="*/ 5720704 w 7714221"/>
              <a:gd name="connsiteY303" fmla="*/ 1090391 h 1313935"/>
              <a:gd name="connsiteX304" fmla="*/ 5691514 w 7714221"/>
              <a:gd name="connsiteY304" fmla="*/ 1118121 h 1313935"/>
              <a:gd name="connsiteX305" fmla="*/ 5665244 w 7714221"/>
              <a:gd name="connsiteY305" fmla="*/ 1141473 h 1313935"/>
              <a:gd name="connsiteX306" fmla="*/ 5644810 w 7714221"/>
              <a:gd name="connsiteY306" fmla="*/ 1156068 h 1313935"/>
              <a:gd name="connsiteX307" fmla="*/ 5663784 w 7714221"/>
              <a:gd name="connsiteY307" fmla="*/ 1138554 h 1313935"/>
              <a:gd name="connsiteX308" fmla="*/ 5570377 w 7714221"/>
              <a:gd name="connsiteY308" fmla="*/ 1287422 h 1313935"/>
              <a:gd name="connsiteX309" fmla="*/ 5583512 w 7714221"/>
              <a:gd name="connsiteY309" fmla="*/ 1287422 h 1313935"/>
              <a:gd name="connsiteX310" fmla="*/ 5592269 w 7714221"/>
              <a:gd name="connsiteY310" fmla="*/ 1285962 h 1313935"/>
              <a:gd name="connsiteX311" fmla="*/ 5601026 w 7714221"/>
              <a:gd name="connsiteY311" fmla="*/ 1284503 h 1313935"/>
              <a:gd name="connsiteX312" fmla="*/ 5619999 w 7714221"/>
              <a:gd name="connsiteY312" fmla="*/ 1278665 h 1313935"/>
              <a:gd name="connsiteX313" fmla="*/ 5641892 w 7714221"/>
              <a:gd name="connsiteY313" fmla="*/ 1268448 h 1313935"/>
              <a:gd name="connsiteX314" fmla="*/ 5662324 w 7714221"/>
              <a:gd name="connsiteY314" fmla="*/ 1256772 h 1313935"/>
              <a:gd name="connsiteX315" fmla="*/ 5684217 w 7714221"/>
              <a:gd name="connsiteY315" fmla="*/ 1242178 h 1313935"/>
              <a:gd name="connsiteX316" fmla="*/ 5725082 w 7714221"/>
              <a:gd name="connsiteY316" fmla="*/ 1212988 h 1313935"/>
              <a:gd name="connsiteX317" fmla="*/ 5760110 w 7714221"/>
              <a:gd name="connsiteY317" fmla="*/ 1185258 h 1313935"/>
              <a:gd name="connsiteX318" fmla="*/ 5793678 w 7714221"/>
              <a:gd name="connsiteY318" fmla="*/ 1158987 h 1313935"/>
              <a:gd name="connsiteX319" fmla="*/ 5761570 w 7714221"/>
              <a:gd name="connsiteY319" fmla="*/ 1188177 h 1313935"/>
              <a:gd name="connsiteX320" fmla="*/ 5728002 w 7714221"/>
              <a:gd name="connsiteY320" fmla="*/ 1215907 h 1313935"/>
              <a:gd name="connsiteX321" fmla="*/ 5687136 w 7714221"/>
              <a:gd name="connsiteY321" fmla="*/ 1246556 h 1313935"/>
              <a:gd name="connsiteX322" fmla="*/ 5665244 w 7714221"/>
              <a:gd name="connsiteY322" fmla="*/ 1261151 h 1313935"/>
              <a:gd name="connsiteX323" fmla="*/ 5643351 w 7714221"/>
              <a:gd name="connsiteY323" fmla="*/ 1272827 h 1313935"/>
              <a:gd name="connsiteX324" fmla="*/ 5621459 w 7714221"/>
              <a:gd name="connsiteY324" fmla="*/ 1281584 h 1313935"/>
              <a:gd name="connsiteX325" fmla="*/ 5602486 w 7714221"/>
              <a:gd name="connsiteY325" fmla="*/ 1287422 h 1313935"/>
              <a:gd name="connsiteX326" fmla="*/ 5592269 w 7714221"/>
              <a:gd name="connsiteY326" fmla="*/ 1288881 h 1313935"/>
              <a:gd name="connsiteX327" fmla="*/ 5583512 w 7714221"/>
              <a:gd name="connsiteY327" fmla="*/ 1288881 h 1313935"/>
              <a:gd name="connsiteX328" fmla="*/ 5570377 w 7714221"/>
              <a:gd name="connsiteY328" fmla="*/ 1288881 h 1313935"/>
              <a:gd name="connsiteX329" fmla="*/ 5562349 w 7714221"/>
              <a:gd name="connsiteY329" fmla="*/ 1286205 h 1313935"/>
              <a:gd name="connsiteX330" fmla="*/ 5570377 w 7714221"/>
              <a:gd name="connsiteY330" fmla="*/ 1287422 h 1313935"/>
              <a:gd name="connsiteX331" fmla="*/ 5830166 w 7714221"/>
              <a:gd name="connsiteY331" fmla="*/ 573976 h 1313935"/>
              <a:gd name="connsiteX332" fmla="*/ 5803895 w 7714221"/>
              <a:gd name="connsiteY332" fmla="*/ 590030 h 1313935"/>
              <a:gd name="connsiteX333" fmla="*/ 5774705 w 7714221"/>
              <a:gd name="connsiteY333" fmla="*/ 610463 h 1313935"/>
              <a:gd name="connsiteX334" fmla="*/ 5720704 w 7714221"/>
              <a:gd name="connsiteY334" fmla="*/ 651328 h 1313935"/>
              <a:gd name="connsiteX335" fmla="*/ 5697352 w 7714221"/>
              <a:gd name="connsiteY335" fmla="*/ 670302 h 1313935"/>
              <a:gd name="connsiteX336" fmla="*/ 5719245 w 7714221"/>
              <a:gd name="connsiteY336" fmla="*/ 648409 h 1313935"/>
              <a:gd name="connsiteX337" fmla="*/ 5742596 w 7714221"/>
              <a:gd name="connsiteY337" fmla="*/ 627977 h 1313935"/>
              <a:gd name="connsiteX338" fmla="*/ 5770326 w 7714221"/>
              <a:gd name="connsiteY338" fmla="*/ 606084 h 1313935"/>
              <a:gd name="connsiteX339" fmla="*/ 5800976 w 7714221"/>
              <a:gd name="connsiteY339" fmla="*/ 587111 h 1313935"/>
              <a:gd name="connsiteX340" fmla="*/ 5827246 w 7714221"/>
              <a:gd name="connsiteY340" fmla="*/ 571057 h 1313935"/>
              <a:gd name="connsiteX341" fmla="*/ 5847679 w 7714221"/>
              <a:gd name="connsiteY341" fmla="*/ 560840 h 1313935"/>
              <a:gd name="connsiteX342" fmla="*/ 5854977 w 7714221"/>
              <a:gd name="connsiteY342" fmla="*/ 557921 h 1313935"/>
              <a:gd name="connsiteX343" fmla="*/ 5830166 w 7714221"/>
              <a:gd name="connsiteY343" fmla="*/ 573976 h 1313935"/>
              <a:gd name="connsiteX344" fmla="*/ 5536809 w 7714221"/>
              <a:gd name="connsiteY344" fmla="*/ 797034 h 1313935"/>
              <a:gd name="connsiteX345" fmla="*/ 5586431 w 7714221"/>
              <a:gd name="connsiteY345" fmla="*/ 738654 h 1313935"/>
              <a:gd name="connsiteX346" fmla="*/ 5695893 w 7714221"/>
              <a:gd name="connsiteY346" fmla="*/ 636490 h 1313935"/>
              <a:gd name="connsiteX347" fmla="*/ 5803895 w 7714221"/>
              <a:gd name="connsiteY347" fmla="*/ 560597 h 1313935"/>
              <a:gd name="connsiteX348" fmla="*/ 5850598 w 7714221"/>
              <a:gd name="connsiteY348" fmla="*/ 537245 h 1313935"/>
              <a:gd name="connsiteX349" fmla="*/ 5869572 w 7714221"/>
              <a:gd name="connsiteY349" fmla="*/ 528488 h 1313935"/>
              <a:gd name="connsiteX350" fmla="*/ 5888545 w 7714221"/>
              <a:gd name="connsiteY350" fmla="*/ 522650 h 1313935"/>
              <a:gd name="connsiteX351" fmla="*/ 5903140 w 7714221"/>
              <a:gd name="connsiteY351" fmla="*/ 519731 h 1313935"/>
              <a:gd name="connsiteX352" fmla="*/ 5913356 w 7714221"/>
              <a:gd name="connsiteY352" fmla="*/ 518272 h 1313935"/>
              <a:gd name="connsiteX353" fmla="*/ 5922113 w 7714221"/>
              <a:gd name="connsiteY353" fmla="*/ 518272 h 1313935"/>
              <a:gd name="connsiteX354" fmla="*/ 5913356 w 7714221"/>
              <a:gd name="connsiteY354" fmla="*/ 519731 h 1313935"/>
              <a:gd name="connsiteX355" fmla="*/ 5903140 w 7714221"/>
              <a:gd name="connsiteY355" fmla="*/ 521191 h 1313935"/>
              <a:gd name="connsiteX356" fmla="*/ 5888545 w 7714221"/>
              <a:gd name="connsiteY356" fmla="*/ 525569 h 1313935"/>
              <a:gd name="connsiteX357" fmla="*/ 5871031 w 7714221"/>
              <a:gd name="connsiteY357" fmla="*/ 531407 h 1313935"/>
              <a:gd name="connsiteX358" fmla="*/ 5852058 w 7714221"/>
              <a:gd name="connsiteY358" fmla="*/ 540164 h 1313935"/>
              <a:gd name="connsiteX359" fmla="*/ 5806814 w 7714221"/>
              <a:gd name="connsiteY359" fmla="*/ 566435 h 1313935"/>
              <a:gd name="connsiteX360" fmla="*/ 5755732 w 7714221"/>
              <a:gd name="connsiteY360" fmla="*/ 601463 h 1313935"/>
              <a:gd name="connsiteX361" fmla="*/ 5703190 w 7714221"/>
              <a:gd name="connsiteY361" fmla="*/ 643788 h 1313935"/>
              <a:gd name="connsiteX362" fmla="*/ 5595188 w 7714221"/>
              <a:gd name="connsiteY362" fmla="*/ 745952 h 1313935"/>
              <a:gd name="connsiteX363" fmla="*/ 5545566 w 7714221"/>
              <a:gd name="connsiteY363" fmla="*/ 802872 h 1313935"/>
              <a:gd name="connsiteX364" fmla="*/ 5543133 w 7714221"/>
              <a:gd name="connsiteY364" fmla="*/ 806034 h 1313935"/>
              <a:gd name="connsiteX365" fmla="*/ 5533403 w 7714221"/>
              <a:gd name="connsiteY365" fmla="*/ 801656 h 1313935"/>
              <a:gd name="connsiteX366" fmla="*/ 5536809 w 7714221"/>
              <a:gd name="connsiteY366" fmla="*/ 797034 h 1313935"/>
              <a:gd name="connsiteX367" fmla="*/ 5177775 w 7714221"/>
              <a:gd name="connsiteY367" fmla="*/ 979470 h 1313935"/>
              <a:gd name="connsiteX368" fmla="*/ 5163180 w 7714221"/>
              <a:gd name="connsiteY368" fmla="*/ 1015957 h 1313935"/>
              <a:gd name="connsiteX369" fmla="*/ 5145666 w 7714221"/>
              <a:gd name="connsiteY369" fmla="*/ 1058282 h 1313935"/>
              <a:gd name="connsiteX370" fmla="*/ 5128152 w 7714221"/>
              <a:gd name="connsiteY370" fmla="*/ 1100607 h 1313935"/>
              <a:gd name="connsiteX371" fmla="*/ 5116476 w 7714221"/>
              <a:gd name="connsiteY371" fmla="*/ 1138554 h 1313935"/>
              <a:gd name="connsiteX372" fmla="*/ 5110638 w 7714221"/>
              <a:gd name="connsiteY372" fmla="*/ 1166284 h 1313935"/>
              <a:gd name="connsiteX373" fmla="*/ 5109179 w 7714221"/>
              <a:gd name="connsiteY373" fmla="*/ 1177960 h 1313935"/>
              <a:gd name="connsiteX374" fmla="*/ 5109179 w 7714221"/>
              <a:gd name="connsiteY374" fmla="*/ 1166284 h 1313935"/>
              <a:gd name="connsiteX375" fmla="*/ 5113557 w 7714221"/>
              <a:gd name="connsiteY375" fmla="*/ 1138554 h 1313935"/>
              <a:gd name="connsiteX376" fmla="*/ 5123774 w 7714221"/>
              <a:gd name="connsiteY376" fmla="*/ 1099148 h 1313935"/>
              <a:gd name="connsiteX377" fmla="*/ 5139828 w 7714221"/>
              <a:gd name="connsiteY377" fmla="*/ 1056823 h 1313935"/>
              <a:gd name="connsiteX378" fmla="*/ 5158801 w 7714221"/>
              <a:gd name="connsiteY378" fmla="*/ 1014498 h 1313935"/>
              <a:gd name="connsiteX379" fmla="*/ 5174856 w 7714221"/>
              <a:gd name="connsiteY379" fmla="*/ 978010 h 1313935"/>
              <a:gd name="connsiteX380" fmla="*/ 5192370 w 7714221"/>
              <a:gd name="connsiteY380" fmla="*/ 942983 h 1313935"/>
              <a:gd name="connsiteX381" fmla="*/ 5177775 w 7714221"/>
              <a:gd name="connsiteY381" fmla="*/ 979470 h 1313935"/>
              <a:gd name="connsiteX382" fmla="*/ 5252208 w 7714221"/>
              <a:gd name="connsiteY382" fmla="*/ 754952 h 1313935"/>
              <a:gd name="connsiteX383" fmla="*/ 5239073 w 7714221"/>
              <a:gd name="connsiteY383" fmla="*/ 792899 h 1313935"/>
              <a:gd name="connsiteX384" fmla="*/ 5220100 w 7714221"/>
              <a:gd name="connsiteY384" fmla="*/ 845440 h 1313935"/>
              <a:gd name="connsiteX385" fmla="*/ 5195288 w 7714221"/>
              <a:gd name="connsiteY385" fmla="*/ 905279 h 1313935"/>
              <a:gd name="connsiteX386" fmla="*/ 5169018 w 7714221"/>
              <a:gd name="connsiteY386" fmla="*/ 965118 h 1313935"/>
              <a:gd name="connsiteX387" fmla="*/ 5145666 w 7714221"/>
              <a:gd name="connsiteY387" fmla="*/ 1016200 h 1313935"/>
              <a:gd name="connsiteX388" fmla="*/ 5122314 w 7714221"/>
              <a:gd name="connsiteY388" fmla="*/ 1065823 h 1313935"/>
              <a:gd name="connsiteX389" fmla="*/ 5142747 w 7714221"/>
              <a:gd name="connsiteY389" fmla="*/ 1014741 h 1313935"/>
              <a:gd name="connsiteX390" fmla="*/ 5164639 w 7714221"/>
              <a:gd name="connsiteY390" fmla="*/ 962199 h 1313935"/>
              <a:gd name="connsiteX391" fmla="*/ 5189451 w 7714221"/>
              <a:gd name="connsiteY391" fmla="*/ 902360 h 1313935"/>
              <a:gd name="connsiteX392" fmla="*/ 5236154 w 7714221"/>
              <a:gd name="connsiteY392" fmla="*/ 791439 h 1313935"/>
              <a:gd name="connsiteX393" fmla="*/ 5252208 w 7714221"/>
              <a:gd name="connsiteY393" fmla="*/ 754952 h 1313935"/>
              <a:gd name="connsiteX394" fmla="*/ 5256587 w 7714221"/>
              <a:gd name="connsiteY394" fmla="*/ 740357 h 1313935"/>
              <a:gd name="connsiteX395" fmla="*/ 5252208 w 7714221"/>
              <a:gd name="connsiteY395" fmla="*/ 754952 h 1313935"/>
              <a:gd name="connsiteX396" fmla="*/ 5147126 w 7714221"/>
              <a:gd name="connsiteY396" fmla="*/ 629436 h 1313935"/>
              <a:gd name="connsiteX397" fmla="*/ 5183613 w 7714221"/>
              <a:gd name="connsiteY397" fmla="*/ 591489 h 1313935"/>
              <a:gd name="connsiteX398" fmla="*/ 5228857 w 7714221"/>
              <a:gd name="connsiteY398" fmla="*/ 549164 h 1313935"/>
              <a:gd name="connsiteX399" fmla="*/ 5282858 w 7714221"/>
              <a:gd name="connsiteY399" fmla="*/ 518515 h 1313935"/>
              <a:gd name="connsiteX400" fmla="*/ 5310588 w 7714221"/>
              <a:gd name="connsiteY400" fmla="*/ 518515 h 1313935"/>
              <a:gd name="connsiteX401" fmla="*/ 5333940 w 7714221"/>
              <a:gd name="connsiteY401" fmla="*/ 533110 h 1313935"/>
              <a:gd name="connsiteX402" fmla="*/ 5347075 w 7714221"/>
              <a:gd name="connsiteY402" fmla="*/ 549164 h 1313935"/>
              <a:gd name="connsiteX403" fmla="*/ 5355832 w 7714221"/>
              <a:gd name="connsiteY403" fmla="*/ 562300 h 1313935"/>
              <a:gd name="connsiteX404" fmla="*/ 5363130 w 7714221"/>
              <a:gd name="connsiteY404" fmla="*/ 575435 h 1313935"/>
              <a:gd name="connsiteX405" fmla="*/ 5355832 w 7714221"/>
              <a:gd name="connsiteY405" fmla="*/ 563759 h 1313935"/>
              <a:gd name="connsiteX406" fmla="*/ 5331021 w 7714221"/>
              <a:gd name="connsiteY406" fmla="*/ 534569 h 1313935"/>
              <a:gd name="connsiteX407" fmla="*/ 5310588 w 7714221"/>
              <a:gd name="connsiteY407" fmla="*/ 522894 h 1313935"/>
              <a:gd name="connsiteX408" fmla="*/ 5282858 w 7714221"/>
              <a:gd name="connsiteY408" fmla="*/ 522894 h 1313935"/>
              <a:gd name="connsiteX409" fmla="*/ 5231776 w 7714221"/>
              <a:gd name="connsiteY409" fmla="*/ 553543 h 1313935"/>
              <a:gd name="connsiteX410" fmla="*/ 5186532 w 7714221"/>
              <a:gd name="connsiteY410" fmla="*/ 594408 h 1313935"/>
              <a:gd name="connsiteX411" fmla="*/ 5148585 w 7714221"/>
              <a:gd name="connsiteY411" fmla="*/ 632355 h 1313935"/>
              <a:gd name="connsiteX412" fmla="*/ 5110638 w 7714221"/>
              <a:gd name="connsiteY412" fmla="*/ 668842 h 1313935"/>
              <a:gd name="connsiteX413" fmla="*/ 5147126 w 7714221"/>
              <a:gd name="connsiteY413" fmla="*/ 629436 h 1313935"/>
              <a:gd name="connsiteX414" fmla="*/ 5056637 w 7714221"/>
              <a:gd name="connsiteY414" fmla="*/ 292295 h 1313935"/>
              <a:gd name="connsiteX415" fmla="*/ 5074151 w 7714221"/>
              <a:gd name="connsiteY415" fmla="*/ 251429 h 1313935"/>
              <a:gd name="connsiteX416" fmla="*/ 5094584 w 7714221"/>
              <a:gd name="connsiteY416" fmla="*/ 204725 h 1313935"/>
              <a:gd name="connsiteX417" fmla="*/ 5152964 w 7714221"/>
              <a:gd name="connsiteY417" fmla="*/ 79209 h 1313935"/>
              <a:gd name="connsiteX418" fmla="*/ 5138369 w 7714221"/>
              <a:gd name="connsiteY418" fmla="*/ 120075 h 1313935"/>
              <a:gd name="connsiteX419" fmla="*/ 5120855 w 7714221"/>
              <a:gd name="connsiteY419" fmla="*/ 160941 h 1313935"/>
              <a:gd name="connsiteX420" fmla="*/ 5100422 w 7714221"/>
              <a:gd name="connsiteY420" fmla="*/ 207644 h 1313935"/>
              <a:gd name="connsiteX421" fmla="*/ 5078529 w 7714221"/>
              <a:gd name="connsiteY421" fmla="*/ 254348 h 1313935"/>
              <a:gd name="connsiteX422" fmla="*/ 5059556 w 7714221"/>
              <a:gd name="connsiteY422" fmla="*/ 293754 h 1313935"/>
              <a:gd name="connsiteX423" fmla="*/ 5040583 w 7714221"/>
              <a:gd name="connsiteY423" fmla="*/ 333160 h 1313935"/>
              <a:gd name="connsiteX424" fmla="*/ 5056637 w 7714221"/>
              <a:gd name="connsiteY424" fmla="*/ 292295 h 1313935"/>
              <a:gd name="connsiteX425" fmla="*/ 4941338 w 7714221"/>
              <a:gd name="connsiteY425" fmla="*/ 604625 h 1313935"/>
              <a:gd name="connsiteX426" fmla="*/ 4964690 w 7714221"/>
              <a:gd name="connsiteY426" fmla="*/ 546245 h 1313935"/>
              <a:gd name="connsiteX427" fmla="*/ 4998258 w 7714221"/>
              <a:gd name="connsiteY427" fmla="*/ 464514 h 1313935"/>
              <a:gd name="connsiteX428" fmla="*/ 5037664 w 7714221"/>
              <a:gd name="connsiteY428" fmla="*/ 371107 h 1313935"/>
              <a:gd name="connsiteX429" fmla="*/ 5079989 w 7714221"/>
              <a:gd name="connsiteY429" fmla="*/ 277700 h 1313935"/>
              <a:gd name="connsiteX430" fmla="*/ 5116476 w 7714221"/>
              <a:gd name="connsiteY430" fmla="*/ 197428 h 1313935"/>
              <a:gd name="connsiteX431" fmla="*/ 5142747 w 7714221"/>
              <a:gd name="connsiteY431" fmla="*/ 140508 h 1313935"/>
              <a:gd name="connsiteX432" fmla="*/ 5152964 w 7714221"/>
              <a:gd name="connsiteY432" fmla="*/ 118616 h 1313935"/>
              <a:gd name="connsiteX433" fmla="*/ 5122314 w 7714221"/>
              <a:gd name="connsiteY433" fmla="*/ 200347 h 1313935"/>
              <a:gd name="connsiteX434" fmla="*/ 5088746 w 7714221"/>
              <a:gd name="connsiteY434" fmla="*/ 282078 h 1313935"/>
              <a:gd name="connsiteX435" fmla="*/ 5047880 w 7714221"/>
              <a:gd name="connsiteY435" fmla="*/ 375485 h 1313935"/>
              <a:gd name="connsiteX436" fmla="*/ 5007015 w 7714221"/>
              <a:gd name="connsiteY436" fmla="*/ 467433 h 1313935"/>
              <a:gd name="connsiteX437" fmla="*/ 4970528 w 7714221"/>
              <a:gd name="connsiteY437" fmla="*/ 547705 h 1313935"/>
              <a:gd name="connsiteX438" fmla="*/ 4932581 w 7714221"/>
              <a:gd name="connsiteY438" fmla="*/ 626517 h 1313935"/>
              <a:gd name="connsiteX439" fmla="*/ 4941338 w 7714221"/>
              <a:gd name="connsiteY439" fmla="*/ 604625 h 1313935"/>
              <a:gd name="connsiteX440" fmla="*/ 4805605 w 7714221"/>
              <a:gd name="connsiteY440" fmla="*/ 976551 h 1313935"/>
              <a:gd name="connsiteX441" fmla="*/ 4830417 w 7714221"/>
              <a:gd name="connsiteY441" fmla="*/ 909414 h 1313935"/>
              <a:gd name="connsiteX442" fmla="*/ 4855228 w 7714221"/>
              <a:gd name="connsiteY442" fmla="*/ 843737 h 1313935"/>
              <a:gd name="connsiteX443" fmla="*/ 4850849 w 7714221"/>
              <a:gd name="connsiteY443" fmla="*/ 862711 h 1313935"/>
              <a:gd name="connsiteX444" fmla="*/ 4836255 w 7714221"/>
              <a:gd name="connsiteY444" fmla="*/ 910874 h 1313935"/>
              <a:gd name="connsiteX445" fmla="*/ 4817281 w 7714221"/>
              <a:gd name="connsiteY445" fmla="*/ 972172 h 1313935"/>
              <a:gd name="connsiteX446" fmla="*/ 4799768 w 7714221"/>
              <a:gd name="connsiteY446" fmla="*/ 992605 h 1313935"/>
              <a:gd name="connsiteX447" fmla="*/ 4805605 w 7714221"/>
              <a:gd name="connsiteY447" fmla="*/ 976551 h 1313935"/>
              <a:gd name="connsiteX448" fmla="*/ 4639224 w 7714221"/>
              <a:gd name="connsiteY448" fmla="*/ 1205690 h 1313935"/>
              <a:gd name="connsiteX449" fmla="*/ 4639954 w 7714221"/>
              <a:gd name="connsiteY449" fmla="*/ 1197420 h 1313935"/>
              <a:gd name="connsiteX450" fmla="*/ 4643359 w 7714221"/>
              <a:gd name="connsiteY450" fmla="*/ 1193771 h 1313935"/>
              <a:gd name="connsiteX451" fmla="*/ 4640683 w 7714221"/>
              <a:gd name="connsiteY451" fmla="*/ 1205690 h 1313935"/>
              <a:gd name="connsiteX452" fmla="*/ 4639224 w 7714221"/>
              <a:gd name="connsiteY452" fmla="*/ 1221745 h 1313935"/>
              <a:gd name="connsiteX453" fmla="*/ 4639224 w 7714221"/>
              <a:gd name="connsiteY453" fmla="*/ 1231961 h 1313935"/>
              <a:gd name="connsiteX454" fmla="*/ 4637764 w 7714221"/>
              <a:gd name="connsiteY454" fmla="*/ 1221745 h 1313935"/>
              <a:gd name="connsiteX455" fmla="*/ 4639224 w 7714221"/>
              <a:gd name="connsiteY455" fmla="*/ 1205690 h 1313935"/>
              <a:gd name="connsiteX456" fmla="*/ 4494735 w 7714221"/>
              <a:gd name="connsiteY456" fmla="*/ 267483 h 1313935"/>
              <a:gd name="connsiteX457" fmla="*/ 4529762 w 7714221"/>
              <a:gd name="connsiteY457" fmla="*/ 187211 h 1313935"/>
              <a:gd name="connsiteX458" fmla="*/ 4542898 w 7714221"/>
              <a:gd name="connsiteY458" fmla="*/ 158022 h 1313935"/>
              <a:gd name="connsiteX459" fmla="*/ 4532681 w 7714221"/>
              <a:gd name="connsiteY459" fmla="*/ 188671 h 1313935"/>
              <a:gd name="connsiteX460" fmla="*/ 4500573 w 7714221"/>
              <a:gd name="connsiteY460" fmla="*/ 270402 h 1313935"/>
              <a:gd name="connsiteX461" fmla="*/ 4483059 w 7714221"/>
              <a:gd name="connsiteY461" fmla="*/ 321484 h 1313935"/>
              <a:gd name="connsiteX462" fmla="*/ 4472842 w 7714221"/>
              <a:gd name="connsiteY462" fmla="*/ 321484 h 1313935"/>
              <a:gd name="connsiteX463" fmla="*/ 4494735 w 7714221"/>
              <a:gd name="connsiteY463" fmla="*/ 267483 h 1313935"/>
              <a:gd name="connsiteX464" fmla="*/ 4265595 w 7714221"/>
              <a:gd name="connsiteY464" fmla="*/ 1212988 h 1313935"/>
              <a:gd name="connsiteX465" fmla="*/ 4239324 w 7714221"/>
              <a:gd name="connsiteY465" fmla="*/ 1172122 h 1313935"/>
              <a:gd name="connsiteX466" fmla="*/ 4229108 w 7714221"/>
              <a:gd name="connsiteY466" fmla="*/ 1148770 h 1313935"/>
              <a:gd name="connsiteX467" fmla="*/ 4223270 w 7714221"/>
              <a:gd name="connsiteY467" fmla="*/ 1128338 h 1313935"/>
              <a:gd name="connsiteX468" fmla="*/ 4220351 w 7714221"/>
              <a:gd name="connsiteY468" fmla="*/ 1112283 h 1313935"/>
              <a:gd name="connsiteX469" fmla="*/ 4220351 w 7714221"/>
              <a:gd name="connsiteY469" fmla="*/ 1106445 h 1313935"/>
              <a:gd name="connsiteX470" fmla="*/ 4221810 w 7714221"/>
              <a:gd name="connsiteY470" fmla="*/ 1112283 h 1313935"/>
              <a:gd name="connsiteX471" fmla="*/ 4226189 w 7714221"/>
              <a:gd name="connsiteY471" fmla="*/ 1126878 h 1313935"/>
              <a:gd name="connsiteX472" fmla="*/ 4234946 w 7714221"/>
              <a:gd name="connsiteY472" fmla="*/ 1147311 h 1313935"/>
              <a:gd name="connsiteX473" fmla="*/ 4245162 w 7714221"/>
              <a:gd name="connsiteY473" fmla="*/ 1169203 h 1313935"/>
              <a:gd name="connsiteX474" fmla="*/ 4256838 w 7714221"/>
              <a:gd name="connsiteY474" fmla="*/ 1192555 h 1313935"/>
              <a:gd name="connsiteX475" fmla="*/ 4267054 w 7714221"/>
              <a:gd name="connsiteY475" fmla="*/ 1210069 h 1313935"/>
              <a:gd name="connsiteX476" fmla="*/ 4278731 w 7714221"/>
              <a:gd name="connsiteY476" fmla="*/ 1229042 h 1313935"/>
              <a:gd name="connsiteX477" fmla="*/ 4265595 w 7714221"/>
              <a:gd name="connsiteY477" fmla="*/ 1212988 h 1313935"/>
              <a:gd name="connsiteX478" fmla="*/ 4369219 w 7714221"/>
              <a:gd name="connsiteY478" fmla="*/ 648409 h 1313935"/>
              <a:gd name="connsiteX479" fmla="*/ 4357543 w 7714221"/>
              <a:gd name="connsiteY479" fmla="*/ 680518 h 1313935"/>
              <a:gd name="connsiteX480" fmla="*/ 4344407 w 7714221"/>
              <a:gd name="connsiteY480" fmla="*/ 715546 h 1313935"/>
              <a:gd name="connsiteX481" fmla="*/ 4329812 w 7714221"/>
              <a:gd name="connsiteY481" fmla="*/ 750574 h 1313935"/>
              <a:gd name="connsiteX482" fmla="*/ 4316677 w 7714221"/>
              <a:gd name="connsiteY482" fmla="*/ 781223 h 1313935"/>
              <a:gd name="connsiteX483" fmla="*/ 4303542 w 7714221"/>
              <a:gd name="connsiteY483" fmla="*/ 811872 h 1313935"/>
              <a:gd name="connsiteX484" fmla="*/ 4313758 w 7714221"/>
              <a:gd name="connsiteY484" fmla="*/ 779763 h 1313935"/>
              <a:gd name="connsiteX485" fmla="*/ 4325434 w 7714221"/>
              <a:gd name="connsiteY485" fmla="*/ 749114 h 1313935"/>
              <a:gd name="connsiteX486" fmla="*/ 4338569 w 7714221"/>
              <a:gd name="connsiteY486" fmla="*/ 714086 h 1313935"/>
              <a:gd name="connsiteX487" fmla="*/ 4353164 w 7714221"/>
              <a:gd name="connsiteY487" fmla="*/ 677599 h 1313935"/>
              <a:gd name="connsiteX488" fmla="*/ 4364840 w 7714221"/>
              <a:gd name="connsiteY488" fmla="*/ 646950 h 1313935"/>
              <a:gd name="connsiteX489" fmla="*/ 4379435 w 7714221"/>
              <a:gd name="connsiteY489" fmla="*/ 617760 h 1313935"/>
              <a:gd name="connsiteX490" fmla="*/ 4369219 w 7714221"/>
              <a:gd name="connsiteY490" fmla="*/ 648409 h 1313935"/>
              <a:gd name="connsiteX491" fmla="*/ 4417382 w 7714221"/>
              <a:gd name="connsiteY491" fmla="*/ 457217 h 1313935"/>
              <a:gd name="connsiteX492" fmla="*/ 4429058 w 7714221"/>
              <a:gd name="connsiteY492" fmla="*/ 455757 h 1313935"/>
              <a:gd name="connsiteX493" fmla="*/ 4423220 w 7714221"/>
              <a:gd name="connsiteY493" fmla="*/ 473271 h 1313935"/>
              <a:gd name="connsiteX494" fmla="*/ 4307920 w 7714221"/>
              <a:gd name="connsiteY494" fmla="*/ 760790 h 1313935"/>
              <a:gd name="connsiteX495" fmla="*/ 4277271 w 7714221"/>
              <a:gd name="connsiteY495" fmla="*/ 841062 h 1313935"/>
              <a:gd name="connsiteX496" fmla="*/ 4265595 w 7714221"/>
              <a:gd name="connsiteY496" fmla="*/ 871711 h 1313935"/>
              <a:gd name="connsiteX497" fmla="*/ 4302082 w 7714221"/>
              <a:gd name="connsiteY497" fmla="*/ 757871 h 1313935"/>
              <a:gd name="connsiteX498" fmla="*/ 4344407 w 7714221"/>
              <a:gd name="connsiteY498" fmla="*/ 642572 h 1313935"/>
              <a:gd name="connsiteX499" fmla="*/ 4413003 w 7714221"/>
              <a:gd name="connsiteY499" fmla="*/ 468893 h 1313935"/>
              <a:gd name="connsiteX500" fmla="*/ 4417382 w 7714221"/>
              <a:gd name="connsiteY500" fmla="*/ 457217 h 13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Lst>
            <a:rect l="l" t="t" r="r" b="b"/>
            <a:pathLst>
              <a:path w="7714221" h="1313935">
                <a:moveTo>
                  <a:pt x="1055939" y="1293016"/>
                </a:moveTo>
                <a:cubicBezTo>
                  <a:pt x="1238375" y="1293016"/>
                  <a:pt x="1420568" y="1293016"/>
                  <a:pt x="1603004" y="1293016"/>
                </a:cubicBezTo>
                <a:cubicBezTo>
                  <a:pt x="1738979" y="1293016"/>
                  <a:pt x="1874955" y="1293016"/>
                  <a:pt x="2011174" y="1293016"/>
                </a:cubicBezTo>
                <a:cubicBezTo>
                  <a:pt x="2074904" y="1293016"/>
                  <a:pt x="2138636" y="1294233"/>
                  <a:pt x="2202123" y="1293016"/>
                </a:cubicBezTo>
                <a:cubicBezTo>
                  <a:pt x="2318639" y="1290584"/>
                  <a:pt x="2439776" y="1260908"/>
                  <a:pt x="2551184" y="1228556"/>
                </a:cubicBezTo>
                <a:cubicBezTo>
                  <a:pt x="2730458" y="1176501"/>
                  <a:pt x="2898785" y="1098175"/>
                  <a:pt x="3058599" y="1002092"/>
                </a:cubicBezTo>
                <a:cubicBezTo>
                  <a:pt x="3157844" y="942496"/>
                  <a:pt x="3253927" y="878035"/>
                  <a:pt x="3350740" y="814548"/>
                </a:cubicBezTo>
                <a:cubicBezTo>
                  <a:pt x="3404498" y="779277"/>
                  <a:pt x="3458499" y="744492"/>
                  <a:pt x="3513473" y="710924"/>
                </a:cubicBezTo>
                <a:cubicBezTo>
                  <a:pt x="3537311" y="696329"/>
                  <a:pt x="3561879" y="685140"/>
                  <a:pt x="3584987" y="670059"/>
                </a:cubicBezTo>
                <a:cubicBezTo>
                  <a:pt x="3608826" y="654491"/>
                  <a:pt x="3633150" y="639896"/>
                  <a:pt x="3657962" y="626031"/>
                </a:cubicBezTo>
                <a:cubicBezTo>
                  <a:pt x="3757207" y="570570"/>
                  <a:pt x="3863750" y="528245"/>
                  <a:pt x="3973941" y="500028"/>
                </a:cubicBezTo>
                <a:cubicBezTo>
                  <a:pt x="4084132" y="471811"/>
                  <a:pt x="4197729" y="457703"/>
                  <a:pt x="4311569" y="458676"/>
                </a:cubicBezTo>
                <a:cubicBezTo>
                  <a:pt x="4326650" y="458919"/>
                  <a:pt x="4341732" y="459892"/>
                  <a:pt x="4356813" y="459406"/>
                </a:cubicBezTo>
                <a:cubicBezTo>
                  <a:pt x="4361678" y="459163"/>
                  <a:pt x="4403030" y="460379"/>
                  <a:pt x="4404246" y="457217"/>
                </a:cubicBezTo>
                <a:cubicBezTo>
                  <a:pt x="4312299" y="689275"/>
                  <a:pt x="4202837" y="978254"/>
                  <a:pt x="4202837" y="1057066"/>
                </a:cubicBezTo>
                <a:cubicBezTo>
                  <a:pt x="4202837" y="1246799"/>
                  <a:pt x="4356083" y="1313936"/>
                  <a:pt x="4420301" y="1313936"/>
                </a:cubicBezTo>
                <a:cubicBezTo>
                  <a:pt x="4497897" y="1313936"/>
                  <a:pt x="4566979" y="1271611"/>
                  <a:pt x="4627305" y="1210799"/>
                </a:cubicBezTo>
                <a:cubicBezTo>
                  <a:pt x="4626575" y="1218583"/>
                  <a:pt x="4626089" y="1225880"/>
                  <a:pt x="4626089" y="1232204"/>
                </a:cubicBezTo>
                <a:cubicBezTo>
                  <a:pt x="4626089" y="1235123"/>
                  <a:pt x="4626089" y="1236583"/>
                  <a:pt x="4626089" y="1239502"/>
                </a:cubicBezTo>
                <a:cubicBezTo>
                  <a:pt x="4631926" y="1268692"/>
                  <a:pt x="4668413" y="1313936"/>
                  <a:pt x="4710739" y="1313936"/>
                </a:cubicBezTo>
                <a:cubicBezTo>
                  <a:pt x="4726793" y="1313936"/>
                  <a:pt x="4763280" y="1274530"/>
                  <a:pt x="4815822" y="1208853"/>
                </a:cubicBezTo>
                <a:cubicBezTo>
                  <a:pt x="4820200" y="1205934"/>
                  <a:pt x="4823119" y="1203015"/>
                  <a:pt x="4823119" y="1201555"/>
                </a:cubicBezTo>
                <a:cubicBezTo>
                  <a:pt x="4919445" y="1083337"/>
                  <a:pt x="5068313" y="890684"/>
                  <a:pt x="5256587" y="690735"/>
                </a:cubicBezTo>
                <a:cubicBezTo>
                  <a:pt x="5256587" y="771006"/>
                  <a:pt x="5077070" y="1078958"/>
                  <a:pt x="5077070" y="1173825"/>
                </a:cubicBezTo>
                <a:cubicBezTo>
                  <a:pt x="5077070" y="1268692"/>
                  <a:pt x="5145666" y="1313936"/>
                  <a:pt x="5195288" y="1313936"/>
                </a:cubicBezTo>
                <a:cubicBezTo>
                  <a:pt x="5251479" y="1313936"/>
                  <a:pt x="5331021" y="1246799"/>
                  <a:pt x="5404968" y="1163852"/>
                </a:cubicBezTo>
                <a:cubicBezTo>
                  <a:pt x="5441942" y="1235853"/>
                  <a:pt x="5520268" y="1313936"/>
                  <a:pt x="5587891" y="1313936"/>
                </a:cubicBezTo>
                <a:cubicBezTo>
                  <a:pt x="5646270" y="1313936"/>
                  <a:pt x="5735299" y="1243880"/>
                  <a:pt x="5817030" y="1163609"/>
                </a:cubicBezTo>
                <a:cubicBezTo>
                  <a:pt x="5817030" y="1167987"/>
                  <a:pt x="5817030" y="1172365"/>
                  <a:pt x="5817030" y="1175284"/>
                </a:cubicBezTo>
                <a:cubicBezTo>
                  <a:pt x="5817030" y="1216150"/>
                  <a:pt x="5901681" y="1313936"/>
                  <a:pt x="5952762" y="1313936"/>
                </a:cubicBezTo>
                <a:cubicBezTo>
                  <a:pt x="5990952" y="1313936"/>
                  <a:pt x="6034494" y="1287422"/>
                  <a:pt x="6077549" y="1247772"/>
                </a:cubicBezTo>
                <a:cubicBezTo>
                  <a:pt x="6097009" y="1282800"/>
                  <a:pt x="6134225" y="1312476"/>
                  <a:pt x="6151253" y="1312476"/>
                </a:cubicBezTo>
                <a:cubicBezTo>
                  <a:pt x="6170226" y="1312476"/>
                  <a:pt x="6307418" y="1035174"/>
                  <a:pt x="6613910" y="728681"/>
                </a:cubicBezTo>
                <a:cubicBezTo>
                  <a:pt x="6542395" y="893603"/>
                  <a:pt x="6421258" y="1083337"/>
                  <a:pt x="6421258" y="1176744"/>
                </a:cubicBezTo>
                <a:cubicBezTo>
                  <a:pt x="6421258" y="1221988"/>
                  <a:pt x="6507368" y="1313936"/>
                  <a:pt x="6559909" y="1313936"/>
                </a:cubicBezTo>
                <a:cubicBezTo>
                  <a:pt x="6608559" y="1313936"/>
                  <a:pt x="6659641" y="1287908"/>
                  <a:pt x="6709263" y="1247529"/>
                </a:cubicBezTo>
                <a:cubicBezTo>
                  <a:pt x="6727020" y="1284746"/>
                  <a:pt x="6778346" y="1313936"/>
                  <a:pt x="6802184" y="1313936"/>
                </a:cubicBezTo>
                <a:cubicBezTo>
                  <a:pt x="6819698" y="1313936"/>
                  <a:pt x="6837212" y="1302260"/>
                  <a:pt x="6837212" y="1268692"/>
                </a:cubicBezTo>
                <a:cubicBezTo>
                  <a:pt x="6837212" y="1240961"/>
                  <a:pt x="6876618" y="1135878"/>
                  <a:pt x="6932078" y="1001605"/>
                </a:cubicBezTo>
                <a:cubicBezTo>
                  <a:pt x="6939376" y="1004524"/>
                  <a:pt x="6948133" y="1005984"/>
                  <a:pt x="6955431" y="1005984"/>
                </a:cubicBezTo>
                <a:cubicBezTo>
                  <a:pt x="6974404" y="1005984"/>
                  <a:pt x="6993377" y="1004524"/>
                  <a:pt x="7010891" y="1003065"/>
                </a:cubicBezTo>
                <a:cubicBezTo>
                  <a:pt x="7032783" y="1205934"/>
                  <a:pt x="7151001" y="1313936"/>
                  <a:pt x="7229814" y="1313936"/>
                </a:cubicBezTo>
                <a:cubicBezTo>
                  <a:pt x="7453116" y="1313936"/>
                  <a:pt x="7657444" y="1005984"/>
                  <a:pt x="7712904" y="900901"/>
                </a:cubicBezTo>
                <a:cubicBezTo>
                  <a:pt x="7726040" y="879008"/>
                  <a:pt x="7637011" y="794358"/>
                  <a:pt x="7622416" y="820629"/>
                </a:cubicBezTo>
                <a:cubicBezTo>
                  <a:pt x="7565496" y="928631"/>
                  <a:pt x="7372843" y="1217610"/>
                  <a:pt x="7209381" y="1217610"/>
                </a:cubicBezTo>
                <a:cubicBezTo>
                  <a:pt x="7082406" y="1217610"/>
                  <a:pt x="7085325" y="1073120"/>
                  <a:pt x="7094081" y="989930"/>
                </a:cubicBezTo>
                <a:cubicBezTo>
                  <a:pt x="7342195" y="931550"/>
                  <a:pt x="7539225" y="731600"/>
                  <a:pt x="7539225" y="619220"/>
                </a:cubicBezTo>
                <a:cubicBezTo>
                  <a:pt x="7539225" y="543326"/>
                  <a:pt x="7467711" y="460136"/>
                  <a:pt x="7415169" y="460136"/>
                </a:cubicBezTo>
                <a:cubicBezTo>
                  <a:pt x="7305707" y="460136"/>
                  <a:pt x="7152461" y="614841"/>
                  <a:pt x="7041540" y="746195"/>
                </a:cubicBezTo>
                <a:cubicBezTo>
                  <a:pt x="7169975" y="451379"/>
                  <a:pt x="7310086" y="136129"/>
                  <a:pt x="7310086" y="95264"/>
                </a:cubicBezTo>
                <a:cubicBezTo>
                  <a:pt x="7310086" y="64615"/>
                  <a:pt x="7207921" y="-31712"/>
                  <a:pt x="7207921" y="13532"/>
                </a:cubicBezTo>
                <a:cubicBezTo>
                  <a:pt x="7207921" y="72155"/>
                  <a:pt x="7021351" y="493947"/>
                  <a:pt x="6875158" y="823061"/>
                </a:cubicBezTo>
                <a:cubicBezTo>
                  <a:pt x="6779076" y="1002092"/>
                  <a:pt x="6645046" y="1169447"/>
                  <a:pt x="6552611" y="1169447"/>
                </a:cubicBezTo>
                <a:cubicBezTo>
                  <a:pt x="6552611" y="1080418"/>
                  <a:pt x="6767156" y="731600"/>
                  <a:pt x="6767156" y="644031"/>
                </a:cubicBezTo>
                <a:cubicBezTo>
                  <a:pt x="6767156" y="566678"/>
                  <a:pt x="6708777" y="519975"/>
                  <a:pt x="6685425" y="508299"/>
                </a:cubicBezTo>
                <a:cubicBezTo>
                  <a:pt x="6683966" y="506839"/>
                  <a:pt x="6681047" y="506839"/>
                  <a:pt x="6679587" y="506839"/>
                </a:cubicBezTo>
                <a:cubicBezTo>
                  <a:pt x="6678127" y="505380"/>
                  <a:pt x="6678127" y="505380"/>
                  <a:pt x="6676668" y="505380"/>
                </a:cubicBezTo>
                <a:cubicBezTo>
                  <a:pt x="6675209" y="505380"/>
                  <a:pt x="6673749" y="506839"/>
                  <a:pt x="6672290" y="506839"/>
                </a:cubicBezTo>
                <a:cubicBezTo>
                  <a:pt x="6641640" y="527272"/>
                  <a:pt x="6489854" y="700951"/>
                  <a:pt x="6368716" y="843981"/>
                </a:cubicBezTo>
                <a:cubicBezTo>
                  <a:pt x="6422717" y="717005"/>
                  <a:pt x="6475259" y="587111"/>
                  <a:pt x="6475259" y="562300"/>
                </a:cubicBezTo>
                <a:cubicBezTo>
                  <a:pt x="6475259" y="514137"/>
                  <a:pt x="6415420" y="473271"/>
                  <a:pt x="6384770" y="473271"/>
                </a:cubicBezTo>
                <a:cubicBezTo>
                  <a:pt x="6371636" y="473271"/>
                  <a:pt x="6371636" y="486406"/>
                  <a:pt x="6371636" y="486406"/>
                </a:cubicBezTo>
                <a:cubicBezTo>
                  <a:pt x="6371636" y="512920"/>
                  <a:pt x="6301337" y="667869"/>
                  <a:pt x="6227876" y="827683"/>
                </a:cubicBezTo>
                <a:cubicBezTo>
                  <a:pt x="6186767" y="887036"/>
                  <a:pt x="6042278" y="1172365"/>
                  <a:pt x="5936708" y="1172365"/>
                </a:cubicBezTo>
                <a:cubicBezTo>
                  <a:pt x="5904599" y="1172365"/>
                  <a:pt x="6030115" y="935928"/>
                  <a:pt x="6030115" y="918415"/>
                </a:cubicBezTo>
                <a:cubicBezTo>
                  <a:pt x="6030115" y="897982"/>
                  <a:pt x="5946925" y="803115"/>
                  <a:pt x="5932330" y="803115"/>
                </a:cubicBezTo>
                <a:cubicBezTo>
                  <a:pt x="5927951" y="803115"/>
                  <a:pt x="5922113" y="810413"/>
                  <a:pt x="5914816" y="822088"/>
                </a:cubicBezTo>
                <a:cubicBezTo>
                  <a:pt x="5853517" y="900901"/>
                  <a:pt x="5638973" y="1201555"/>
                  <a:pt x="5514916" y="1201555"/>
                </a:cubicBezTo>
                <a:cubicBezTo>
                  <a:pt x="5491565" y="1201555"/>
                  <a:pt x="5481348" y="1186960"/>
                  <a:pt x="5481348" y="1162149"/>
                </a:cubicBezTo>
                <a:cubicBezTo>
                  <a:pt x="5481348" y="1111067"/>
                  <a:pt x="5504457" y="1049769"/>
                  <a:pt x="5540944" y="987254"/>
                </a:cubicBezTo>
                <a:cubicBezTo>
                  <a:pt x="5551890" y="970713"/>
                  <a:pt x="5561863" y="954902"/>
                  <a:pt x="5570377" y="940307"/>
                </a:cubicBezTo>
                <a:cubicBezTo>
                  <a:pt x="5679838" y="779034"/>
                  <a:pt x="5862274" y="623598"/>
                  <a:pt x="5955682" y="623598"/>
                </a:cubicBezTo>
                <a:cubicBezTo>
                  <a:pt x="6021358" y="623598"/>
                  <a:pt x="6006763" y="703870"/>
                  <a:pt x="6044710" y="703870"/>
                </a:cubicBezTo>
                <a:cubicBezTo>
                  <a:pt x="6081197" y="703870"/>
                  <a:pt x="6046169" y="499542"/>
                  <a:pt x="5920654" y="499542"/>
                </a:cubicBezTo>
                <a:cubicBezTo>
                  <a:pt x="5821652" y="499542"/>
                  <a:pt x="5637513" y="638193"/>
                  <a:pt x="5512970" y="799710"/>
                </a:cubicBezTo>
                <a:cubicBezTo>
                  <a:pt x="5511997" y="800196"/>
                  <a:pt x="5511024" y="800926"/>
                  <a:pt x="5510538" y="801656"/>
                </a:cubicBezTo>
                <a:cubicBezTo>
                  <a:pt x="5509808" y="802872"/>
                  <a:pt x="5509078" y="804331"/>
                  <a:pt x="5508348" y="805791"/>
                </a:cubicBezTo>
                <a:cubicBezTo>
                  <a:pt x="5473807" y="851035"/>
                  <a:pt x="5444374" y="897982"/>
                  <a:pt x="5422482" y="943956"/>
                </a:cubicBezTo>
                <a:cubicBezTo>
                  <a:pt x="5339291" y="1062661"/>
                  <a:pt x="5239073" y="1173825"/>
                  <a:pt x="5199667" y="1173825"/>
                </a:cubicBezTo>
                <a:cubicBezTo>
                  <a:pt x="5199667" y="1109607"/>
                  <a:pt x="5396698" y="727222"/>
                  <a:pt x="5396698" y="652788"/>
                </a:cubicBezTo>
                <a:cubicBezTo>
                  <a:pt x="5396698" y="549164"/>
                  <a:pt x="5329561" y="499542"/>
                  <a:pt x="5295993" y="499542"/>
                </a:cubicBezTo>
                <a:cubicBezTo>
                  <a:pt x="5224478" y="499542"/>
                  <a:pt x="4980744" y="778304"/>
                  <a:pt x="4840633" y="943226"/>
                </a:cubicBezTo>
                <a:cubicBezTo>
                  <a:pt x="4948635" y="627977"/>
                  <a:pt x="5183613" y="125913"/>
                  <a:pt x="5183613" y="108399"/>
                </a:cubicBezTo>
                <a:cubicBezTo>
                  <a:pt x="5183613" y="68993"/>
                  <a:pt x="5069772" y="-39009"/>
                  <a:pt x="5069772" y="14992"/>
                </a:cubicBezTo>
                <a:cubicBezTo>
                  <a:pt x="5069772" y="27398"/>
                  <a:pt x="4878337" y="460622"/>
                  <a:pt x="4746983" y="814305"/>
                </a:cubicBezTo>
                <a:cubicBezTo>
                  <a:pt x="4746010" y="815278"/>
                  <a:pt x="4745037" y="816251"/>
                  <a:pt x="4744307" y="817710"/>
                </a:cubicBezTo>
                <a:cubicBezTo>
                  <a:pt x="4665495" y="965118"/>
                  <a:pt x="4504951" y="1214691"/>
                  <a:pt x="4345867" y="1214691"/>
                </a:cubicBezTo>
                <a:cubicBezTo>
                  <a:pt x="4334191" y="1214691"/>
                  <a:pt x="4326894" y="1201555"/>
                  <a:pt x="4326894" y="1179663"/>
                </a:cubicBezTo>
                <a:cubicBezTo>
                  <a:pt x="4326894" y="1041012"/>
                  <a:pt x="4458247" y="695113"/>
                  <a:pt x="4560412" y="445541"/>
                </a:cubicBezTo>
                <a:cubicBezTo>
                  <a:pt x="4658197" y="436784"/>
                  <a:pt x="4761821" y="426567"/>
                  <a:pt x="4855228" y="426567"/>
                </a:cubicBezTo>
                <a:cubicBezTo>
                  <a:pt x="4882958" y="426567"/>
                  <a:pt x="4903391" y="423648"/>
                  <a:pt x="4903391" y="398837"/>
                </a:cubicBezTo>
                <a:cubicBezTo>
                  <a:pt x="4903391" y="350674"/>
                  <a:pt x="4906310" y="303970"/>
                  <a:pt x="4826038" y="303970"/>
                </a:cubicBezTo>
                <a:cubicBezTo>
                  <a:pt x="4791011" y="303970"/>
                  <a:pt x="4706360" y="305430"/>
                  <a:pt x="4614412" y="311268"/>
                </a:cubicBezTo>
                <a:cubicBezTo>
                  <a:pt x="4671333" y="175536"/>
                  <a:pt x="4697604" y="118616"/>
                  <a:pt x="4697604" y="108399"/>
                </a:cubicBezTo>
                <a:cubicBezTo>
                  <a:pt x="4697604" y="51479"/>
                  <a:pt x="4576466" y="-43388"/>
                  <a:pt x="4576466" y="22289"/>
                </a:cubicBezTo>
                <a:cubicBezTo>
                  <a:pt x="4576466" y="38344"/>
                  <a:pt x="4532681" y="141967"/>
                  <a:pt x="4459707" y="321484"/>
                </a:cubicBezTo>
                <a:cubicBezTo>
                  <a:pt x="4458491" y="324160"/>
                  <a:pt x="4422976" y="324160"/>
                  <a:pt x="4418598" y="324403"/>
                </a:cubicBezTo>
                <a:cubicBezTo>
                  <a:pt x="4403517" y="325376"/>
                  <a:pt x="4388678" y="326593"/>
                  <a:pt x="4373597" y="327566"/>
                </a:cubicBezTo>
                <a:cubicBezTo>
                  <a:pt x="4343678" y="329511"/>
                  <a:pt x="4313758" y="331701"/>
                  <a:pt x="4283839" y="333647"/>
                </a:cubicBezTo>
                <a:cubicBezTo>
                  <a:pt x="4227892" y="337295"/>
                  <a:pt x="4171945" y="340701"/>
                  <a:pt x="4116241" y="345323"/>
                </a:cubicBezTo>
                <a:cubicBezTo>
                  <a:pt x="4062240" y="349701"/>
                  <a:pt x="4009212" y="363323"/>
                  <a:pt x="3956913" y="377431"/>
                </a:cubicBezTo>
                <a:cubicBezTo>
                  <a:pt x="3900967" y="392513"/>
                  <a:pt x="3846236" y="411243"/>
                  <a:pt x="3792478" y="432892"/>
                </a:cubicBezTo>
                <a:cubicBezTo>
                  <a:pt x="3683989" y="476433"/>
                  <a:pt x="3580609" y="531164"/>
                  <a:pt x="3480148" y="590760"/>
                </a:cubicBezTo>
                <a:cubicBezTo>
                  <a:pt x="3407173" y="634058"/>
                  <a:pt x="3335901" y="679788"/>
                  <a:pt x="3264873" y="726249"/>
                </a:cubicBezTo>
                <a:cubicBezTo>
                  <a:pt x="3110654" y="827440"/>
                  <a:pt x="2956678" y="930577"/>
                  <a:pt x="2789810" y="1010119"/>
                </a:cubicBezTo>
                <a:cubicBezTo>
                  <a:pt x="2623915" y="1089175"/>
                  <a:pt x="2439533" y="1145851"/>
                  <a:pt x="2256611" y="1167014"/>
                </a:cubicBezTo>
                <a:cubicBezTo>
                  <a:pt x="2197745" y="1173825"/>
                  <a:pt x="2139122" y="1171636"/>
                  <a:pt x="2080013" y="1171636"/>
                </a:cubicBezTo>
                <a:cubicBezTo>
                  <a:pt x="1959118" y="1171636"/>
                  <a:pt x="1838468" y="1171636"/>
                  <a:pt x="1717573" y="1171636"/>
                </a:cubicBezTo>
                <a:cubicBezTo>
                  <a:pt x="1544381" y="1171636"/>
                  <a:pt x="1371188" y="1171636"/>
                  <a:pt x="1197996" y="1171636"/>
                </a:cubicBezTo>
                <a:cubicBezTo>
                  <a:pt x="996587" y="1171636"/>
                  <a:pt x="795177" y="1171636"/>
                  <a:pt x="593768" y="1171636"/>
                </a:cubicBezTo>
                <a:cubicBezTo>
                  <a:pt x="395764" y="1171636"/>
                  <a:pt x="198004" y="1171636"/>
                  <a:pt x="0" y="1171636"/>
                </a:cubicBezTo>
                <a:lnTo>
                  <a:pt x="0" y="1293260"/>
                </a:lnTo>
                <a:cubicBezTo>
                  <a:pt x="147408" y="1293260"/>
                  <a:pt x="294573" y="1293260"/>
                  <a:pt x="441981" y="1293260"/>
                </a:cubicBezTo>
                <a:cubicBezTo>
                  <a:pt x="647039" y="1293016"/>
                  <a:pt x="851368" y="1293016"/>
                  <a:pt x="1055939" y="1293016"/>
                </a:cubicBezTo>
                <a:close/>
                <a:moveTo>
                  <a:pt x="7414925" y="655464"/>
                </a:moveTo>
                <a:cubicBezTo>
                  <a:pt x="7412007" y="659842"/>
                  <a:pt x="7409088" y="665680"/>
                  <a:pt x="7403249" y="671518"/>
                </a:cubicBezTo>
                <a:cubicBezTo>
                  <a:pt x="7398871" y="677356"/>
                  <a:pt x="7394493" y="684653"/>
                  <a:pt x="7388655" y="691951"/>
                </a:cubicBezTo>
                <a:cubicBezTo>
                  <a:pt x="7381357" y="699248"/>
                  <a:pt x="7375519" y="708005"/>
                  <a:pt x="7368222" y="715303"/>
                </a:cubicBezTo>
                <a:cubicBezTo>
                  <a:pt x="7360924" y="724060"/>
                  <a:pt x="7353627" y="731357"/>
                  <a:pt x="7344870" y="740114"/>
                </a:cubicBezTo>
                <a:cubicBezTo>
                  <a:pt x="7336113" y="748871"/>
                  <a:pt x="7327356" y="756168"/>
                  <a:pt x="7317140" y="764925"/>
                </a:cubicBezTo>
                <a:cubicBezTo>
                  <a:pt x="7308383" y="772223"/>
                  <a:pt x="7298167" y="780980"/>
                  <a:pt x="7287950" y="788277"/>
                </a:cubicBezTo>
                <a:cubicBezTo>
                  <a:pt x="7277734" y="795574"/>
                  <a:pt x="7267517" y="802872"/>
                  <a:pt x="7257301" y="810169"/>
                </a:cubicBezTo>
                <a:cubicBezTo>
                  <a:pt x="7247085" y="816007"/>
                  <a:pt x="7236868" y="823305"/>
                  <a:pt x="7225192" y="829143"/>
                </a:cubicBezTo>
                <a:cubicBezTo>
                  <a:pt x="7214976" y="834981"/>
                  <a:pt x="7204760" y="839359"/>
                  <a:pt x="7196002" y="845197"/>
                </a:cubicBezTo>
                <a:cubicBezTo>
                  <a:pt x="7185786" y="849575"/>
                  <a:pt x="7177029" y="853954"/>
                  <a:pt x="7168272" y="856873"/>
                </a:cubicBezTo>
                <a:cubicBezTo>
                  <a:pt x="7159515" y="861251"/>
                  <a:pt x="7150759" y="864170"/>
                  <a:pt x="7143461" y="867089"/>
                </a:cubicBezTo>
                <a:cubicBezTo>
                  <a:pt x="7136164" y="870008"/>
                  <a:pt x="7130325" y="871468"/>
                  <a:pt x="7124487" y="874387"/>
                </a:cubicBezTo>
                <a:cubicBezTo>
                  <a:pt x="7114271" y="877306"/>
                  <a:pt x="7108433" y="878765"/>
                  <a:pt x="7108433" y="878765"/>
                </a:cubicBezTo>
                <a:cubicBezTo>
                  <a:pt x="7108433" y="878765"/>
                  <a:pt x="7114271" y="877306"/>
                  <a:pt x="7124487" y="872927"/>
                </a:cubicBezTo>
                <a:cubicBezTo>
                  <a:pt x="7134704" y="868549"/>
                  <a:pt x="7149299" y="862711"/>
                  <a:pt x="7166812" y="853954"/>
                </a:cubicBezTo>
                <a:cubicBezTo>
                  <a:pt x="7182867" y="846657"/>
                  <a:pt x="7203299" y="836440"/>
                  <a:pt x="7223733" y="824764"/>
                </a:cubicBezTo>
                <a:cubicBezTo>
                  <a:pt x="7233949" y="818926"/>
                  <a:pt x="7244166" y="811629"/>
                  <a:pt x="7254382" y="805791"/>
                </a:cubicBezTo>
                <a:cubicBezTo>
                  <a:pt x="7264598" y="798493"/>
                  <a:pt x="7274814" y="791196"/>
                  <a:pt x="7285031" y="783899"/>
                </a:cubicBezTo>
                <a:cubicBezTo>
                  <a:pt x="7295248" y="776601"/>
                  <a:pt x="7304004" y="767844"/>
                  <a:pt x="7314221" y="760547"/>
                </a:cubicBezTo>
                <a:cubicBezTo>
                  <a:pt x="7322978" y="751790"/>
                  <a:pt x="7333194" y="744492"/>
                  <a:pt x="7340492" y="735735"/>
                </a:cubicBezTo>
                <a:cubicBezTo>
                  <a:pt x="7349248" y="728438"/>
                  <a:pt x="7358006" y="719681"/>
                  <a:pt x="7365303" y="712384"/>
                </a:cubicBezTo>
                <a:cubicBezTo>
                  <a:pt x="7372601" y="705086"/>
                  <a:pt x="7379898" y="696329"/>
                  <a:pt x="7385735" y="690491"/>
                </a:cubicBezTo>
                <a:cubicBezTo>
                  <a:pt x="7391574" y="683194"/>
                  <a:pt x="7397412" y="675897"/>
                  <a:pt x="7401790" y="670059"/>
                </a:cubicBezTo>
                <a:cubicBezTo>
                  <a:pt x="7407628" y="664221"/>
                  <a:pt x="7410547" y="658383"/>
                  <a:pt x="7414925" y="654004"/>
                </a:cubicBezTo>
                <a:cubicBezTo>
                  <a:pt x="7420763" y="645247"/>
                  <a:pt x="7425142" y="640869"/>
                  <a:pt x="7425142" y="640869"/>
                </a:cubicBezTo>
                <a:cubicBezTo>
                  <a:pt x="7425142" y="640869"/>
                  <a:pt x="7421007" y="645491"/>
                  <a:pt x="7414925" y="655464"/>
                </a:cubicBezTo>
                <a:close/>
                <a:moveTo>
                  <a:pt x="7418088" y="492244"/>
                </a:moveTo>
                <a:cubicBezTo>
                  <a:pt x="7421007" y="492244"/>
                  <a:pt x="7423925" y="492244"/>
                  <a:pt x="7426844" y="492244"/>
                </a:cubicBezTo>
                <a:cubicBezTo>
                  <a:pt x="7432683" y="493704"/>
                  <a:pt x="7435602" y="496623"/>
                  <a:pt x="7438520" y="498082"/>
                </a:cubicBezTo>
                <a:cubicBezTo>
                  <a:pt x="7435602" y="498082"/>
                  <a:pt x="7431223" y="496623"/>
                  <a:pt x="7426844" y="496623"/>
                </a:cubicBezTo>
                <a:cubicBezTo>
                  <a:pt x="7416628" y="495163"/>
                  <a:pt x="7403493" y="498082"/>
                  <a:pt x="7390357" y="502461"/>
                </a:cubicBezTo>
                <a:cubicBezTo>
                  <a:pt x="7377222" y="506839"/>
                  <a:pt x="7364087" y="511218"/>
                  <a:pt x="7353870" y="515596"/>
                </a:cubicBezTo>
                <a:cubicBezTo>
                  <a:pt x="7345113" y="519975"/>
                  <a:pt x="7337816" y="521434"/>
                  <a:pt x="7337816" y="521434"/>
                </a:cubicBezTo>
                <a:cubicBezTo>
                  <a:pt x="7337816" y="521434"/>
                  <a:pt x="7361168" y="505380"/>
                  <a:pt x="7388898" y="496623"/>
                </a:cubicBezTo>
                <a:cubicBezTo>
                  <a:pt x="7394736" y="495163"/>
                  <a:pt x="7402033" y="493704"/>
                  <a:pt x="7407871" y="492244"/>
                </a:cubicBezTo>
                <a:cubicBezTo>
                  <a:pt x="7412250" y="492244"/>
                  <a:pt x="7414925" y="492244"/>
                  <a:pt x="7418088" y="492244"/>
                </a:cubicBezTo>
                <a:close/>
                <a:moveTo>
                  <a:pt x="7099919" y="715303"/>
                </a:moveTo>
                <a:cubicBezTo>
                  <a:pt x="7107217" y="706546"/>
                  <a:pt x="7115974" y="693410"/>
                  <a:pt x="7129109" y="678815"/>
                </a:cubicBezTo>
                <a:cubicBezTo>
                  <a:pt x="7140785" y="664221"/>
                  <a:pt x="7155380" y="646707"/>
                  <a:pt x="7171434" y="629193"/>
                </a:cubicBezTo>
                <a:cubicBezTo>
                  <a:pt x="7180191" y="621895"/>
                  <a:pt x="7188948" y="611679"/>
                  <a:pt x="7197705" y="602922"/>
                </a:cubicBezTo>
                <a:cubicBezTo>
                  <a:pt x="7206462" y="595625"/>
                  <a:pt x="7216679" y="586868"/>
                  <a:pt x="7225435" y="578111"/>
                </a:cubicBezTo>
                <a:cubicBezTo>
                  <a:pt x="7235652" y="569354"/>
                  <a:pt x="7245868" y="562056"/>
                  <a:pt x="7256085" y="553300"/>
                </a:cubicBezTo>
                <a:cubicBezTo>
                  <a:pt x="7266301" y="546002"/>
                  <a:pt x="7275058" y="538705"/>
                  <a:pt x="7285275" y="531407"/>
                </a:cubicBezTo>
                <a:cubicBezTo>
                  <a:pt x="7295491" y="525569"/>
                  <a:pt x="7305707" y="519731"/>
                  <a:pt x="7315923" y="513893"/>
                </a:cubicBezTo>
                <a:cubicBezTo>
                  <a:pt x="7324681" y="509515"/>
                  <a:pt x="7334897" y="503677"/>
                  <a:pt x="7343654" y="500758"/>
                </a:cubicBezTo>
                <a:cubicBezTo>
                  <a:pt x="7348032" y="497839"/>
                  <a:pt x="7352411" y="496380"/>
                  <a:pt x="7356790" y="494920"/>
                </a:cubicBezTo>
                <a:cubicBezTo>
                  <a:pt x="7361168" y="493461"/>
                  <a:pt x="7365546" y="493461"/>
                  <a:pt x="7368465" y="492001"/>
                </a:cubicBezTo>
                <a:cubicBezTo>
                  <a:pt x="7375763" y="489082"/>
                  <a:pt x="7383060" y="489082"/>
                  <a:pt x="7388898" y="487623"/>
                </a:cubicBezTo>
                <a:cubicBezTo>
                  <a:pt x="7394736" y="487623"/>
                  <a:pt x="7399114" y="487623"/>
                  <a:pt x="7402033" y="487623"/>
                </a:cubicBezTo>
                <a:cubicBezTo>
                  <a:pt x="7399114" y="489082"/>
                  <a:pt x="7394736" y="489082"/>
                  <a:pt x="7388898" y="490542"/>
                </a:cubicBezTo>
                <a:cubicBezTo>
                  <a:pt x="7383060" y="492001"/>
                  <a:pt x="7377222" y="492001"/>
                  <a:pt x="7369924" y="496380"/>
                </a:cubicBezTo>
                <a:cubicBezTo>
                  <a:pt x="7367006" y="497839"/>
                  <a:pt x="7362627" y="499299"/>
                  <a:pt x="7358249" y="500758"/>
                </a:cubicBezTo>
                <a:cubicBezTo>
                  <a:pt x="7355329" y="502217"/>
                  <a:pt x="7350951" y="503677"/>
                  <a:pt x="7346573" y="506596"/>
                </a:cubicBezTo>
                <a:cubicBezTo>
                  <a:pt x="7337816" y="509515"/>
                  <a:pt x="7329059" y="515353"/>
                  <a:pt x="7320302" y="521191"/>
                </a:cubicBezTo>
                <a:cubicBezTo>
                  <a:pt x="7310086" y="527029"/>
                  <a:pt x="7301329" y="532867"/>
                  <a:pt x="7291112" y="540164"/>
                </a:cubicBezTo>
                <a:cubicBezTo>
                  <a:pt x="7282355" y="546002"/>
                  <a:pt x="7272139" y="554759"/>
                  <a:pt x="7261922" y="562056"/>
                </a:cubicBezTo>
                <a:cubicBezTo>
                  <a:pt x="7253166" y="569354"/>
                  <a:pt x="7242949" y="578111"/>
                  <a:pt x="7234192" y="586868"/>
                </a:cubicBezTo>
                <a:cubicBezTo>
                  <a:pt x="7213760" y="602922"/>
                  <a:pt x="7196246" y="620436"/>
                  <a:pt x="7178732" y="636490"/>
                </a:cubicBezTo>
                <a:cubicBezTo>
                  <a:pt x="7169975" y="645247"/>
                  <a:pt x="7162677" y="654004"/>
                  <a:pt x="7153920" y="661302"/>
                </a:cubicBezTo>
                <a:cubicBezTo>
                  <a:pt x="7146623" y="668599"/>
                  <a:pt x="7139326" y="675897"/>
                  <a:pt x="7133487" y="683194"/>
                </a:cubicBezTo>
                <a:cubicBezTo>
                  <a:pt x="7107217" y="710924"/>
                  <a:pt x="7089703" y="729898"/>
                  <a:pt x="7089703" y="729898"/>
                </a:cubicBezTo>
                <a:cubicBezTo>
                  <a:pt x="7089703" y="729898"/>
                  <a:pt x="7094081" y="724060"/>
                  <a:pt x="7099919" y="715303"/>
                </a:cubicBezTo>
                <a:close/>
                <a:moveTo>
                  <a:pt x="7438277" y="563759"/>
                </a:moveTo>
                <a:cubicBezTo>
                  <a:pt x="7382817" y="721384"/>
                  <a:pt x="7203299" y="823548"/>
                  <a:pt x="7073405" y="870252"/>
                </a:cubicBezTo>
                <a:cubicBezTo>
                  <a:pt x="7153920" y="768087"/>
                  <a:pt x="7329059" y="563759"/>
                  <a:pt x="7438277" y="563759"/>
                </a:cubicBezTo>
                <a:close/>
                <a:moveTo>
                  <a:pt x="7102839" y="470352"/>
                </a:moveTo>
                <a:cubicBezTo>
                  <a:pt x="7107217" y="460136"/>
                  <a:pt x="7111595" y="445541"/>
                  <a:pt x="7118893" y="428027"/>
                </a:cubicBezTo>
                <a:cubicBezTo>
                  <a:pt x="7124731" y="411973"/>
                  <a:pt x="7132028" y="391540"/>
                  <a:pt x="7140785" y="371107"/>
                </a:cubicBezTo>
                <a:cubicBezTo>
                  <a:pt x="7149542" y="349215"/>
                  <a:pt x="7159759" y="327322"/>
                  <a:pt x="7168515" y="303970"/>
                </a:cubicBezTo>
                <a:cubicBezTo>
                  <a:pt x="7178732" y="282078"/>
                  <a:pt x="7188948" y="260186"/>
                  <a:pt x="7197705" y="238294"/>
                </a:cubicBezTo>
                <a:cubicBezTo>
                  <a:pt x="7206462" y="217861"/>
                  <a:pt x="7216679" y="198887"/>
                  <a:pt x="7223976" y="182833"/>
                </a:cubicBezTo>
                <a:cubicBezTo>
                  <a:pt x="7231274" y="165319"/>
                  <a:pt x="7238571" y="152184"/>
                  <a:pt x="7242949" y="141967"/>
                </a:cubicBezTo>
                <a:cubicBezTo>
                  <a:pt x="7248787" y="133210"/>
                  <a:pt x="7250247" y="127372"/>
                  <a:pt x="7250247" y="127372"/>
                </a:cubicBezTo>
                <a:cubicBezTo>
                  <a:pt x="7250247" y="127372"/>
                  <a:pt x="7248787" y="133210"/>
                  <a:pt x="7245868" y="143427"/>
                </a:cubicBezTo>
                <a:cubicBezTo>
                  <a:pt x="7241490" y="153643"/>
                  <a:pt x="7237111" y="168238"/>
                  <a:pt x="7229814" y="184292"/>
                </a:cubicBezTo>
                <a:cubicBezTo>
                  <a:pt x="7222516" y="201806"/>
                  <a:pt x="7215219" y="222239"/>
                  <a:pt x="7206462" y="242672"/>
                </a:cubicBezTo>
                <a:cubicBezTo>
                  <a:pt x="7197705" y="264564"/>
                  <a:pt x="7188948" y="286457"/>
                  <a:pt x="7178732" y="308349"/>
                </a:cubicBezTo>
                <a:cubicBezTo>
                  <a:pt x="7169975" y="331701"/>
                  <a:pt x="7159759" y="353593"/>
                  <a:pt x="7151001" y="374026"/>
                </a:cubicBezTo>
                <a:cubicBezTo>
                  <a:pt x="7140785" y="394459"/>
                  <a:pt x="7132028" y="414891"/>
                  <a:pt x="7124731" y="430946"/>
                </a:cubicBezTo>
                <a:cubicBezTo>
                  <a:pt x="7115974" y="447000"/>
                  <a:pt x="7110136" y="461595"/>
                  <a:pt x="7104298" y="470352"/>
                </a:cubicBezTo>
                <a:cubicBezTo>
                  <a:pt x="7099919" y="480568"/>
                  <a:pt x="7097000" y="484947"/>
                  <a:pt x="7097000" y="484947"/>
                </a:cubicBezTo>
                <a:cubicBezTo>
                  <a:pt x="7097000" y="484947"/>
                  <a:pt x="7099919" y="480568"/>
                  <a:pt x="7102839" y="470352"/>
                </a:cubicBezTo>
                <a:close/>
                <a:moveTo>
                  <a:pt x="7035702" y="715303"/>
                </a:moveTo>
                <a:cubicBezTo>
                  <a:pt x="7042999" y="699248"/>
                  <a:pt x="7053216" y="674437"/>
                  <a:pt x="7064892" y="645247"/>
                </a:cubicBezTo>
                <a:cubicBezTo>
                  <a:pt x="7076568" y="616058"/>
                  <a:pt x="7091163" y="581030"/>
                  <a:pt x="7107217" y="544543"/>
                </a:cubicBezTo>
                <a:cubicBezTo>
                  <a:pt x="7121812" y="508055"/>
                  <a:pt x="7139326" y="470109"/>
                  <a:pt x="7155380" y="430703"/>
                </a:cubicBezTo>
                <a:cubicBezTo>
                  <a:pt x="7188948" y="353350"/>
                  <a:pt x="7222516" y="275997"/>
                  <a:pt x="7247328" y="217617"/>
                </a:cubicBezTo>
                <a:cubicBezTo>
                  <a:pt x="7260463" y="188428"/>
                  <a:pt x="7270680" y="163616"/>
                  <a:pt x="7277977" y="146103"/>
                </a:cubicBezTo>
                <a:cubicBezTo>
                  <a:pt x="7285275" y="130048"/>
                  <a:pt x="7288193" y="119832"/>
                  <a:pt x="7288193" y="119832"/>
                </a:cubicBezTo>
                <a:cubicBezTo>
                  <a:pt x="7288193" y="119832"/>
                  <a:pt x="7285275" y="130048"/>
                  <a:pt x="7279436" y="147562"/>
                </a:cubicBezTo>
                <a:cubicBezTo>
                  <a:pt x="7273598" y="165076"/>
                  <a:pt x="7264842" y="189887"/>
                  <a:pt x="7253166" y="219077"/>
                </a:cubicBezTo>
                <a:cubicBezTo>
                  <a:pt x="7241490" y="249726"/>
                  <a:pt x="7228355" y="283294"/>
                  <a:pt x="7213760" y="319782"/>
                </a:cubicBezTo>
                <a:cubicBezTo>
                  <a:pt x="7197705" y="356269"/>
                  <a:pt x="7181651" y="395675"/>
                  <a:pt x="7165596" y="435081"/>
                </a:cubicBezTo>
                <a:cubicBezTo>
                  <a:pt x="7148082" y="474487"/>
                  <a:pt x="7132028" y="512434"/>
                  <a:pt x="7115974" y="548921"/>
                </a:cubicBezTo>
                <a:cubicBezTo>
                  <a:pt x="7099919" y="585408"/>
                  <a:pt x="7083865" y="618977"/>
                  <a:pt x="7070730" y="648166"/>
                </a:cubicBezTo>
                <a:cubicBezTo>
                  <a:pt x="7057594" y="675897"/>
                  <a:pt x="7045919" y="700708"/>
                  <a:pt x="7038621" y="716762"/>
                </a:cubicBezTo>
                <a:cubicBezTo>
                  <a:pt x="7029864" y="732816"/>
                  <a:pt x="7025485" y="743033"/>
                  <a:pt x="7025485" y="743033"/>
                </a:cubicBezTo>
                <a:cubicBezTo>
                  <a:pt x="7025485" y="743033"/>
                  <a:pt x="7029864" y="733060"/>
                  <a:pt x="7035702" y="715303"/>
                </a:cubicBezTo>
                <a:close/>
                <a:moveTo>
                  <a:pt x="6470880" y="1067039"/>
                </a:moveTo>
                <a:cubicBezTo>
                  <a:pt x="6463583" y="1083093"/>
                  <a:pt x="6456285" y="1099148"/>
                  <a:pt x="6450448" y="1113743"/>
                </a:cubicBezTo>
                <a:cubicBezTo>
                  <a:pt x="6444610" y="1128338"/>
                  <a:pt x="6441690" y="1140013"/>
                  <a:pt x="6440231" y="1148770"/>
                </a:cubicBezTo>
                <a:cubicBezTo>
                  <a:pt x="6438772" y="1153149"/>
                  <a:pt x="6438772" y="1156068"/>
                  <a:pt x="6438772" y="1158987"/>
                </a:cubicBezTo>
                <a:cubicBezTo>
                  <a:pt x="6438772" y="1160446"/>
                  <a:pt x="6437312" y="1161906"/>
                  <a:pt x="6437312" y="1161906"/>
                </a:cubicBezTo>
                <a:cubicBezTo>
                  <a:pt x="6437312" y="1161906"/>
                  <a:pt x="6437312" y="1160446"/>
                  <a:pt x="6437312" y="1158987"/>
                </a:cubicBezTo>
                <a:cubicBezTo>
                  <a:pt x="6437312" y="1156068"/>
                  <a:pt x="6437312" y="1153149"/>
                  <a:pt x="6437312" y="1148770"/>
                </a:cubicBezTo>
                <a:cubicBezTo>
                  <a:pt x="6437312" y="1142932"/>
                  <a:pt x="6438772" y="1138554"/>
                  <a:pt x="6440231" y="1132716"/>
                </a:cubicBezTo>
                <a:cubicBezTo>
                  <a:pt x="6440231" y="1125419"/>
                  <a:pt x="6441690" y="1119581"/>
                  <a:pt x="6444610" y="1112283"/>
                </a:cubicBezTo>
                <a:cubicBezTo>
                  <a:pt x="6446069" y="1104986"/>
                  <a:pt x="6448988" y="1096229"/>
                  <a:pt x="6451907" y="1087472"/>
                </a:cubicBezTo>
                <a:cubicBezTo>
                  <a:pt x="6454826" y="1080174"/>
                  <a:pt x="6457745" y="1071418"/>
                  <a:pt x="6462124" y="1062661"/>
                </a:cubicBezTo>
                <a:cubicBezTo>
                  <a:pt x="6469421" y="1045147"/>
                  <a:pt x="6478178" y="1026173"/>
                  <a:pt x="6485475" y="1008660"/>
                </a:cubicBezTo>
                <a:cubicBezTo>
                  <a:pt x="6495691" y="989686"/>
                  <a:pt x="6504449" y="972172"/>
                  <a:pt x="6513205" y="954659"/>
                </a:cubicBezTo>
                <a:cubicBezTo>
                  <a:pt x="6521963" y="938604"/>
                  <a:pt x="6530719" y="922550"/>
                  <a:pt x="6538017" y="909414"/>
                </a:cubicBezTo>
                <a:cubicBezTo>
                  <a:pt x="6545314" y="896279"/>
                  <a:pt x="6551152" y="884603"/>
                  <a:pt x="6555531" y="877306"/>
                </a:cubicBezTo>
                <a:cubicBezTo>
                  <a:pt x="6559909" y="870008"/>
                  <a:pt x="6562828" y="865630"/>
                  <a:pt x="6562828" y="865630"/>
                </a:cubicBezTo>
                <a:cubicBezTo>
                  <a:pt x="6562828" y="865630"/>
                  <a:pt x="6561369" y="870008"/>
                  <a:pt x="6556990" y="878765"/>
                </a:cubicBezTo>
                <a:cubicBezTo>
                  <a:pt x="6554072" y="886063"/>
                  <a:pt x="6549693" y="897739"/>
                  <a:pt x="6543855" y="912333"/>
                </a:cubicBezTo>
                <a:cubicBezTo>
                  <a:pt x="6536558" y="925469"/>
                  <a:pt x="6529260" y="941523"/>
                  <a:pt x="6521963" y="959037"/>
                </a:cubicBezTo>
                <a:cubicBezTo>
                  <a:pt x="6513205" y="976551"/>
                  <a:pt x="6504449" y="994065"/>
                  <a:pt x="6495691" y="1013038"/>
                </a:cubicBezTo>
                <a:cubicBezTo>
                  <a:pt x="6486935" y="1030552"/>
                  <a:pt x="6479637" y="1049769"/>
                  <a:pt x="6470880" y="1067039"/>
                </a:cubicBezTo>
                <a:close/>
                <a:moveTo>
                  <a:pt x="6564288" y="1294719"/>
                </a:moveTo>
                <a:cubicBezTo>
                  <a:pt x="6567206" y="1294719"/>
                  <a:pt x="6573045" y="1294719"/>
                  <a:pt x="6577423" y="1294719"/>
                </a:cubicBezTo>
                <a:cubicBezTo>
                  <a:pt x="6594937" y="1293260"/>
                  <a:pt x="6612451" y="1288881"/>
                  <a:pt x="6624126" y="1283043"/>
                </a:cubicBezTo>
                <a:cubicBezTo>
                  <a:pt x="6631424" y="1280124"/>
                  <a:pt x="6635802" y="1278665"/>
                  <a:pt x="6640181" y="1277205"/>
                </a:cubicBezTo>
                <a:cubicBezTo>
                  <a:pt x="6643100" y="1275746"/>
                  <a:pt x="6646019" y="1274286"/>
                  <a:pt x="6646019" y="1274286"/>
                </a:cubicBezTo>
                <a:cubicBezTo>
                  <a:pt x="6646019" y="1274286"/>
                  <a:pt x="6637262" y="1280124"/>
                  <a:pt x="6625586" y="1285962"/>
                </a:cubicBezTo>
                <a:cubicBezTo>
                  <a:pt x="6619748" y="1288881"/>
                  <a:pt x="6612451" y="1293260"/>
                  <a:pt x="6603694" y="1294719"/>
                </a:cubicBezTo>
                <a:cubicBezTo>
                  <a:pt x="6594937" y="1297638"/>
                  <a:pt x="6586180" y="1300557"/>
                  <a:pt x="6577423" y="1300557"/>
                </a:cubicBezTo>
                <a:cubicBezTo>
                  <a:pt x="6573045" y="1300557"/>
                  <a:pt x="6567206" y="1300557"/>
                  <a:pt x="6562828" y="1300557"/>
                </a:cubicBezTo>
                <a:cubicBezTo>
                  <a:pt x="6558450" y="1299098"/>
                  <a:pt x="6554072" y="1299098"/>
                  <a:pt x="6549693" y="1297638"/>
                </a:cubicBezTo>
                <a:cubicBezTo>
                  <a:pt x="6540936" y="1296179"/>
                  <a:pt x="6533638" y="1291800"/>
                  <a:pt x="6527800" y="1288881"/>
                </a:cubicBezTo>
                <a:cubicBezTo>
                  <a:pt x="6524882" y="1287422"/>
                  <a:pt x="6521963" y="1285962"/>
                  <a:pt x="6519044" y="1284503"/>
                </a:cubicBezTo>
                <a:cubicBezTo>
                  <a:pt x="6517584" y="1283043"/>
                  <a:pt x="6516124" y="1281584"/>
                  <a:pt x="6513205" y="1280124"/>
                </a:cubicBezTo>
                <a:cubicBezTo>
                  <a:pt x="6510286" y="1277205"/>
                  <a:pt x="6508827" y="1275746"/>
                  <a:pt x="6508827" y="1275746"/>
                </a:cubicBezTo>
                <a:cubicBezTo>
                  <a:pt x="6508827" y="1275746"/>
                  <a:pt x="6510286" y="1277205"/>
                  <a:pt x="6514665" y="1278665"/>
                </a:cubicBezTo>
                <a:cubicBezTo>
                  <a:pt x="6516124" y="1280124"/>
                  <a:pt x="6517584" y="1281584"/>
                  <a:pt x="6520503" y="1281584"/>
                </a:cubicBezTo>
                <a:cubicBezTo>
                  <a:pt x="6523422" y="1283043"/>
                  <a:pt x="6526341" y="1284503"/>
                  <a:pt x="6529260" y="1285962"/>
                </a:cubicBezTo>
                <a:cubicBezTo>
                  <a:pt x="6535098" y="1288881"/>
                  <a:pt x="6542395" y="1291800"/>
                  <a:pt x="6551152" y="1293260"/>
                </a:cubicBezTo>
                <a:cubicBezTo>
                  <a:pt x="6555531" y="1293260"/>
                  <a:pt x="6559909" y="1294719"/>
                  <a:pt x="6564288" y="1294719"/>
                </a:cubicBezTo>
                <a:close/>
                <a:moveTo>
                  <a:pt x="6640181" y="734519"/>
                </a:moveTo>
                <a:cubicBezTo>
                  <a:pt x="6640181" y="734519"/>
                  <a:pt x="6634343" y="750574"/>
                  <a:pt x="6624126" y="772466"/>
                </a:cubicBezTo>
                <a:cubicBezTo>
                  <a:pt x="6619748" y="782682"/>
                  <a:pt x="6613910" y="795818"/>
                  <a:pt x="6606612" y="810413"/>
                </a:cubicBezTo>
                <a:cubicBezTo>
                  <a:pt x="6600775" y="823548"/>
                  <a:pt x="6593478" y="838143"/>
                  <a:pt x="6586180" y="852738"/>
                </a:cubicBezTo>
                <a:cubicBezTo>
                  <a:pt x="6571585" y="881927"/>
                  <a:pt x="6558450" y="911117"/>
                  <a:pt x="6546774" y="933010"/>
                </a:cubicBezTo>
                <a:cubicBezTo>
                  <a:pt x="6536558" y="954902"/>
                  <a:pt x="6530719" y="969497"/>
                  <a:pt x="6530719" y="969497"/>
                </a:cubicBezTo>
                <a:cubicBezTo>
                  <a:pt x="6530719" y="969497"/>
                  <a:pt x="6535098" y="953442"/>
                  <a:pt x="6543855" y="931550"/>
                </a:cubicBezTo>
                <a:cubicBezTo>
                  <a:pt x="6549693" y="919874"/>
                  <a:pt x="6554072" y="906739"/>
                  <a:pt x="6561369" y="893603"/>
                </a:cubicBezTo>
                <a:cubicBezTo>
                  <a:pt x="6567206" y="879008"/>
                  <a:pt x="6574504" y="864414"/>
                  <a:pt x="6581801" y="849819"/>
                </a:cubicBezTo>
                <a:cubicBezTo>
                  <a:pt x="6596396" y="822088"/>
                  <a:pt x="6610991" y="792899"/>
                  <a:pt x="6621207" y="771006"/>
                </a:cubicBezTo>
                <a:cubicBezTo>
                  <a:pt x="6632640" y="748871"/>
                  <a:pt x="6640181" y="734519"/>
                  <a:pt x="6640181" y="734519"/>
                </a:cubicBezTo>
                <a:close/>
                <a:moveTo>
                  <a:pt x="6431474" y="627977"/>
                </a:moveTo>
                <a:cubicBezTo>
                  <a:pt x="6437312" y="610463"/>
                  <a:pt x="6444610" y="594408"/>
                  <a:pt x="6448988" y="579814"/>
                </a:cubicBezTo>
                <a:cubicBezTo>
                  <a:pt x="6450448" y="573976"/>
                  <a:pt x="6451907" y="566678"/>
                  <a:pt x="6454826" y="560840"/>
                </a:cubicBezTo>
                <a:cubicBezTo>
                  <a:pt x="6456285" y="555002"/>
                  <a:pt x="6456285" y="550624"/>
                  <a:pt x="6457745" y="546245"/>
                </a:cubicBezTo>
                <a:cubicBezTo>
                  <a:pt x="6457745" y="543326"/>
                  <a:pt x="6457745" y="541867"/>
                  <a:pt x="6457745" y="540407"/>
                </a:cubicBezTo>
                <a:cubicBezTo>
                  <a:pt x="6457745" y="538948"/>
                  <a:pt x="6457745" y="537488"/>
                  <a:pt x="6457745" y="536029"/>
                </a:cubicBezTo>
                <a:cubicBezTo>
                  <a:pt x="6459204" y="537488"/>
                  <a:pt x="6459204" y="538948"/>
                  <a:pt x="6459204" y="540407"/>
                </a:cubicBezTo>
                <a:cubicBezTo>
                  <a:pt x="6459204" y="541867"/>
                  <a:pt x="6459204" y="544786"/>
                  <a:pt x="6459204" y="546245"/>
                </a:cubicBezTo>
                <a:cubicBezTo>
                  <a:pt x="6459204" y="555002"/>
                  <a:pt x="6457745" y="568138"/>
                  <a:pt x="6454826" y="582733"/>
                </a:cubicBezTo>
                <a:cubicBezTo>
                  <a:pt x="6450448" y="595868"/>
                  <a:pt x="6446069" y="613382"/>
                  <a:pt x="6440231" y="630896"/>
                </a:cubicBezTo>
                <a:cubicBezTo>
                  <a:pt x="6434393" y="648409"/>
                  <a:pt x="6428556" y="667383"/>
                  <a:pt x="6421258" y="684897"/>
                </a:cubicBezTo>
                <a:cubicBezTo>
                  <a:pt x="6413961" y="703870"/>
                  <a:pt x="6405203" y="721384"/>
                  <a:pt x="6397906" y="738898"/>
                </a:cubicBezTo>
                <a:cubicBezTo>
                  <a:pt x="6390609" y="754952"/>
                  <a:pt x="6383311" y="771006"/>
                  <a:pt x="6376014" y="784142"/>
                </a:cubicBezTo>
                <a:cubicBezTo>
                  <a:pt x="6370175" y="797277"/>
                  <a:pt x="6364338" y="808953"/>
                  <a:pt x="6359959" y="816251"/>
                </a:cubicBezTo>
                <a:cubicBezTo>
                  <a:pt x="6355581" y="823548"/>
                  <a:pt x="6354122" y="827926"/>
                  <a:pt x="6354122" y="827926"/>
                </a:cubicBezTo>
                <a:cubicBezTo>
                  <a:pt x="6354122" y="827926"/>
                  <a:pt x="6355581" y="823548"/>
                  <a:pt x="6358500" y="814791"/>
                </a:cubicBezTo>
                <a:cubicBezTo>
                  <a:pt x="6361419" y="807494"/>
                  <a:pt x="6365797" y="795818"/>
                  <a:pt x="6370175" y="781223"/>
                </a:cubicBezTo>
                <a:cubicBezTo>
                  <a:pt x="6376014" y="768087"/>
                  <a:pt x="6381852" y="752033"/>
                  <a:pt x="6389150" y="734519"/>
                </a:cubicBezTo>
                <a:cubicBezTo>
                  <a:pt x="6394987" y="717005"/>
                  <a:pt x="6402284" y="699492"/>
                  <a:pt x="6409582" y="680518"/>
                </a:cubicBezTo>
                <a:cubicBezTo>
                  <a:pt x="6416879" y="663004"/>
                  <a:pt x="6424177" y="643788"/>
                  <a:pt x="6431474" y="627977"/>
                </a:cubicBezTo>
                <a:close/>
                <a:moveTo>
                  <a:pt x="6326391" y="840819"/>
                </a:moveTo>
                <a:cubicBezTo>
                  <a:pt x="6361419" y="760547"/>
                  <a:pt x="6396447" y="680275"/>
                  <a:pt x="6396447" y="680275"/>
                </a:cubicBezTo>
                <a:cubicBezTo>
                  <a:pt x="6396447" y="680275"/>
                  <a:pt x="6394987" y="686113"/>
                  <a:pt x="6392068" y="694870"/>
                </a:cubicBezTo>
                <a:cubicBezTo>
                  <a:pt x="6387689" y="703627"/>
                  <a:pt x="6383311" y="716762"/>
                  <a:pt x="6377473" y="731357"/>
                </a:cubicBezTo>
                <a:cubicBezTo>
                  <a:pt x="6371636" y="747411"/>
                  <a:pt x="6364338" y="764925"/>
                  <a:pt x="6357041" y="783899"/>
                </a:cubicBezTo>
                <a:cubicBezTo>
                  <a:pt x="6348283" y="802872"/>
                  <a:pt x="6339527" y="823305"/>
                  <a:pt x="6330769" y="843737"/>
                </a:cubicBezTo>
                <a:cubicBezTo>
                  <a:pt x="6322013" y="862711"/>
                  <a:pt x="6313256" y="883144"/>
                  <a:pt x="6304499" y="902117"/>
                </a:cubicBezTo>
                <a:cubicBezTo>
                  <a:pt x="6302796" y="905766"/>
                  <a:pt x="6301337" y="908928"/>
                  <a:pt x="6299877" y="912333"/>
                </a:cubicBezTo>
                <a:cubicBezTo>
                  <a:pt x="6299877" y="911360"/>
                  <a:pt x="6300121" y="910144"/>
                  <a:pt x="6300121" y="909414"/>
                </a:cubicBezTo>
                <a:cubicBezTo>
                  <a:pt x="6300121" y="907469"/>
                  <a:pt x="6299877" y="905279"/>
                  <a:pt x="6299391" y="902847"/>
                </a:cubicBezTo>
                <a:cubicBezTo>
                  <a:pt x="6307904" y="883387"/>
                  <a:pt x="6317148" y="862468"/>
                  <a:pt x="6326391" y="840819"/>
                </a:cubicBezTo>
                <a:close/>
                <a:moveTo>
                  <a:pt x="5663784" y="1138554"/>
                </a:moveTo>
                <a:cubicBezTo>
                  <a:pt x="5671081" y="1132716"/>
                  <a:pt x="5679838" y="1123959"/>
                  <a:pt x="5688595" y="1115202"/>
                </a:cubicBezTo>
                <a:cubicBezTo>
                  <a:pt x="5697352" y="1106445"/>
                  <a:pt x="5707568" y="1096229"/>
                  <a:pt x="5716325" y="1087472"/>
                </a:cubicBezTo>
                <a:cubicBezTo>
                  <a:pt x="5725082" y="1077256"/>
                  <a:pt x="5735299" y="1067039"/>
                  <a:pt x="5744056" y="1058282"/>
                </a:cubicBezTo>
                <a:cubicBezTo>
                  <a:pt x="5752813" y="1048066"/>
                  <a:pt x="5760110" y="1039309"/>
                  <a:pt x="5767408" y="1032011"/>
                </a:cubicBezTo>
                <a:cubicBezTo>
                  <a:pt x="5780543" y="1017417"/>
                  <a:pt x="5790759" y="1007200"/>
                  <a:pt x="5790759" y="1007200"/>
                </a:cubicBezTo>
                <a:cubicBezTo>
                  <a:pt x="5790759" y="1007200"/>
                  <a:pt x="5782002" y="1018876"/>
                  <a:pt x="5770326" y="1034930"/>
                </a:cubicBezTo>
                <a:cubicBezTo>
                  <a:pt x="5763029" y="1042228"/>
                  <a:pt x="5755732" y="1052444"/>
                  <a:pt x="5746975" y="1061201"/>
                </a:cubicBezTo>
                <a:cubicBezTo>
                  <a:pt x="5739677" y="1071418"/>
                  <a:pt x="5729461" y="1081634"/>
                  <a:pt x="5720704" y="1090391"/>
                </a:cubicBezTo>
                <a:cubicBezTo>
                  <a:pt x="5710488" y="1100607"/>
                  <a:pt x="5701731" y="1110824"/>
                  <a:pt x="5691514" y="1118121"/>
                </a:cubicBezTo>
                <a:cubicBezTo>
                  <a:pt x="5682757" y="1126878"/>
                  <a:pt x="5672541" y="1135635"/>
                  <a:pt x="5665244" y="1141473"/>
                </a:cubicBezTo>
                <a:cubicBezTo>
                  <a:pt x="5656487" y="1147311"/>
                  <a:pt x="5650649" y="1153149"/>
                  <a:pt x="5644810" y="1156068"/>
                </a:cubicBezTo>
                <a:cubicBezTo>
                  <a:pt x="5649189" y="1151689"/>
                  <a:pt x="5655027" y="1145851"/>
                  <a:pt x="5663784" y="1138554"/>
                </a:cubicBezTo>
                <a:close/>
                <a:moveTo>
                  <a:pt x="5570377" y="1287422"/>
                </a:moveTo>
                <a:cubicBezTo>
                  <a:pt x="5574755" y="1287422"/>
                  <a:pt x="5579134" y="1287422"/>
                  <a:pt x="5583512" y="1287422"/>
                </a:cubicBezTo>
                <a:cubicBezTo>
                  <a:pt x="5586431" y="1287422"/>
                  <a:pt x="5589350" y="1287422"/>
                  <a:pt x="5592269" y="1285962"/>
                </a:cubicBezTo>
                <a:cubicBezTo>
                  <a:pt x="5595188" y="1285962"/>
                  <a:pt x="5598107" y="1285962"/>
                  <a:pt x="5601026" y="1284503"/>
                </a:cubicBezTo>
                <a:cubicBezTo>
                  <a:pt x="5606864" y="1283043"/>
                  <a:pt x="5614161" y="1281584"/>
                  <a:pt x="5619999" y="1278665"/>
                </a:cubicBezTo>
                <a:cubicBezTo>
                  <a:pt x="5627297" y="1275746"/>
                  <a:pt x="5634594" y="1271367"/>
                  <a:pt x="5641892" y="1268448"/>
                </a:cubicBezTo>
                <a:cubicBezTo>
                  <a:pt x="5649189" y="1264070"/>
                  <a:pt x="5656487" y="1261151"/>
                  <a:pt x="5662324" y="1256772"/>
                </a:cubicBezTo>
                <a:cubicBezTo>
                  <a:pt x="5669622" y="1252394"/>
                  <a:pt x="5676919" y="1246556"/>
                  <a:pt x="5684217" y="1242178"/>
                </a:cubicBezTo>
                <a:cubicBezTo>
                  <a:pt x="5698812" y="1231961"/>
                  <a:pt x="5711947" y="1223204"/>
                  <a:pt x="5725082" y="1212988"/>
                </a:cubicBezTo>
                <a:cubicBezTo>
                  <a:pt x="5738218" y="1202771"/>
                  <a:pt x="5749894" y="1194015"/>
                  <a:pt x="5760110" y="1185258"/>
                </a:cubicBezTo>
                <a:cubicBezTo>
                  <a:pt x="5780543" y="1170663"/>
                  <a:pt x="5793678" y="1158987"/>
                  <a:pt x="5793678" y="1158987"/>
                </a:cubicBezTo>
                <a:cubicBezTo>
                  <a:pt x="5793678" y="1158987"/>
                  <a:pt x="5782002" y="1172122"/>
                  <a:pt x="5761570" y="1188177"/>
                </a:cubicBezTo>
                <a:cubicBezTo>
                  <a:pt x="5751353" y="1196933"/>
                  <a:pt x="5741137" y="1207150"/>
                  <a:pt x="5728002" y="1215907"/>
                </a:cubicBezTo>
                <a:cubicBezTo>
                  <a:pt x="5714866" y="1226123"/>
                  <a:pt x="5701731" y="1236340"/>
                  <a:pt x="5687136" y="1246556"/>
                </a:cubicBezTo>
                <a:cubicBezTo>
                  <a:pt x="5679838" y="1250935"/>
                  <a:pt x="5672541" y="1256772"/>
                  <a:pt x="5665244" y="1261151"/>
                </a:cubicBezTo>
                <a:cubicBezTo>
                  <a:pt x="5657946" y="1265529"/>
                  <a:pt x="5650649" y="1268448"/>
                  <a:pt x="5643351" y="1272827"/>
                </a:cubicBezTo>
                <a:cubicBezTo>
                  <a:pt x="5636054" y="1275746"/>
                  <a:pt x="5628756" y="1280124"/>
                  <a:pt x="5621459" y="1281584"/>
                </a:cubicBezTo>
                <a:cubicBezTo>
                  <a:pt x="5615621" y="1284503"/>
                  <a:pt x="5608323" y="1285962"/>
                  <a:pt x="5602486" y="1287422"/>
                </a:cubicBezTo>
                <a:cubicBezTo>
                  <a:pt x="5598107" y="1288881"/>
                  <a:pt x="5595188" y="1288881"/>
                  <a:pt x="5592269" y="1288881"/>
                </a:cubicBezTo>
                <a:cubicBezTo>
                  <a:pt x="5589350" y="1288881"/>
                  <a:pt x="5586431" y="1288881"/>
                  <a:pt x="5583512" y="1288881"/>
                </a:cubicBezTo>
                <a:cubicBezTo>
                  <a:pt x="5579134" y="1290341"/>
                  <a:pt x="5574755" y="1288881"/>
                  <a:pt x="5570377" y="1288881"/>
                </a:cubicBezTo>
                <a:cubicBezTo>
                  <a:pt x="5567701" y="1287665"/>
                  <a:pt x="5565025" y="1287422"/>
                  <a:pt x="5562349" y="1286205"/>
                </a:cubicBezTo>
                <a:cubicBezTo>
                  <a:pt x="5564295" y="1286449"/>
                  <a:pt x="5566971" y="1286935"/>
                  <a:pt x="5570377" y="1287422"/>
                </a:cubicBezTo>
                <a:close/>
                <a:moveTo>
                  <a:pt x="5830166" y="573976"/>
                </a:moveTo>
                <a:cubicBezTo>
                  <a:pt x="5821409" y="578354"/>
                  <a:pt x="5812652" y="584192"/>
                  <a:pt x="5803895" y="590030"/>
                </a:cubicBezTo>
                <a:cubicBezTo>
                  <a:pt x="5793678" y="597327"/>
                  <a:pt x="5783462" y="603165"/>
                  <a:pt x="5774705" y="610463"/>
                </a:cubicBezTo>
                <a:cubicBezTo>
                  <a:pt x="5754272" y="625058"/>
                  <a:pt x="5735299" y="639653"/>
                  <a:pt x="5720704" y="651328"/>
                </a:cubicBezTo>
                <a:cubicBezTo>
                  <a:pt x="5706109" y="661545"/>
                  <a:pt x="5697352" y="670302"/>
                  <a:pt x="5697352" y="670302"/>
                </a:cubicBezTo>
                <a:cubicBezTo>
                  <a:pt x="5697352" y="670302"/>
                  <a:pt x="5704650" y="661545"/>
                  <a:pt x="5719245" y="648409"/>
                </a:cubicBezTo>
                <a:cubicBezTo>
                  <a:pt x="5725082" y="642572"/>
                  <a:pt x="5733839" y="635274"/>
                  <a:pt x="5742596" y="627977"/>
                </a:cubicBezTo>
                <a:cubicBezTo>
                  <a:pt x="5751353" y="620679"/>
                  <a:pt x="5761570" y="613382"/>
                  <a:pt x="5770326" y="606084"/>
                </a:cubicBezTo>
                <a:cubicBezTo>
                  <a:pt x="5780543" y="598787"/>
                  <a:pt x="5790759" y="592949"/>
                  <a:pt x="5800976" y="587111"/>
                </a:cubicBezTo>
                <a:cubicBezTo>
                  <a:pt x="5811192" y="579814"/>
                  <a:pt x="5819949" y="575435"/>
                  <a:pt x="5827246" y="571057"/>
                </a:cubicBezTo>
                <a:cubicBezTo>
                  <a:pt x="5836003" y="566678"/>
                  <a:pt x="5843301" y="563759"/>
                  <a:pt x="5847679" y="560840"/>
                </a:cubicBezTo>
                <a:cubicBezTo>
                  <a:pt x="5852058" y="559381"/>
                  <a:pt x="5854977" y="557921"/>
                  <a:pt x="5854977" y="557921"/>
                </a:cubicBezTo>
                <a:cubicBezTo>
                  <a:pt x="5854977" y="557921"/>
                  <a:pt x="5844760" y="563759"/>
                  <a:pt x="5830166" y="573976"/>
                </a:cubicBezTo>
                <a:close/>
                <a:moveTo>
                  <a:pt x="5536809" y="797034"/>
                </a:moveTo>
                <a:cubicBezTo>
                  <a:pt x="5552863" y="776601"/>
                  <a:pt x="5568917" y="757628"/>
                  <a:pt x="5586431" y="738654"/>
                </a:cubicBezTo>
                <a:cubicBezTo>
                  <a:pt x="5621459" y="700708"/>
                  <a:pt x="5659405" y="667140"/>
                  <a:pt x="5695893" y="636490"/>
                </a:cubicBezTo>
                <a:cubicBezTo>
                  <a:pt x="5733839" y="605841"/>
                  <a:pt x="5770326" y="579570"/>
                  <a:pt x="5803895" y="560597"/>
                </a:cubicBezTo>
                <a:cubicBezTo>
                  <a:pt x="5819949" y="550381"/>
                  <a:pt x="5836003" y="543083"/>
                  <a:pt x="5850598" y="537245"/>
                </a:cubicBezTo>
                <a:cubicBezTo>
                  <a:pt x="5856436" y="534326"/>
                  <a:pt x="5863734" y="531407"/>
                  <a:pt x="5869572" y="528488"/>
                </a:cubicBezTo>
                <a:cubicBezTo>
                  <a:pt x="5876869" y="527029"/>
                  <a:pt x="5882707" y="524110"/>
                  <a:pt x="5888545" y="522650"/>
                </a:cubicBezTo>
                <a:cubicBezTo>
                  <a:pt x="5892924" y="521191"/>
                  <a:pt x="5898761" y="521191"/>
                  <a:pt x="5903140" y="519731"/>
                </a:cubicBezTo>
                <a:cubicBezTo>
                  <a:pt x="5907518" y="519731"/>
                  <a:pt x="5910437" y="518272"/>
                  <a:pt x="5913356" y="518272"/>
                </a:cubicBezTo>
                <a:cubicBezTo>
                  <a:pt x="5919194" y="518272"/>
                  <a:pt x="5922113" y="518272"/>
                  <a:pt x="5922113" y="518272"/>
                </a:cubicBezTo>
                <a:cubicBezTo>
                  <a:pt x="5922113" y="518272"/>
                  <a:pt x="5919194" y="518272"/>
                  <a:pt x="5913356" y="519731"/>
                </a:cubicBezTo>
                <a:cubicBezTo>
                  <a:pt x="5910437" y="519731"/>
                  <a:pt x="5907518" y="519731"/>
                  <a:pt x="5903140" y="521191"/>
                </a:cubicBezTo>
                <a:cubicBezTo>
                  <a:pt x="5898761" y="522650"/>
                  <a:pt x="5894383" y="524110"/>
                  <a:pt x="5888545" y="525569"/>
                </a:cubicBezTo>
                <a:cubicBezTo>
                  <a:pt x="5882707" y="527029"/>
                  <a:pt x="5876869" y="528488"/>
                  <a:pt x="5871031" y="531407"/>
                </a:cubicBezTo>
                <a:cubicBezTo>
                  <a:pt x="5865193" y="534326"/>
                  <a:pt x="5857896" y="537245"/>
                  <a:pt x="5852058" y="540164"/>
                </a:cubicBezTo>
                <a:cubicBezTo>
                  <a:pt x="5837463" y="547462"/>
                  <a:pt x="5822868" y="556219"/>
                  <a:pt x="5806814" y="566435"/>
                </a:cubicBezTo>
                <a:cubicBezTo>
                  <a:pt x="5790759" y="576651"/>
                  <a:pt x="5773246" y="588327"/>
                  <a:pt x="5755732" y="601463"/>
                </a:cubicBezTo>
                <a:cubicBezTo>
                  <a:pt x="5738218" y="613139"/>
                  <a:pt x="5720704" y="629193"/>
                  <a:pt x="5703190" y="643788"/>
                </a:cubicBezTo>
                <a:cubicBezTo>
                  <a:pt x="5666703" y="674437"/>
                  <a:pt x="5628756" y="709465"/>
                  <a:pt x="5595188" y="745952"/>
                </a:cubicBezTo>
                <a:cubicBezTo>
                  <a:pt x="5577674" y="764925"/>
                  <a:pt x="5560160" y="783899"/>
                  <a:pt x="5545566" y="802872"/>
                </a:cubicBezTo>
                <a:cubicBezTo>
                  <a:pt x="5544592" y="803845"/>
                  <a:pt x="5543863" y="805061"/>
                  <a:pt x="5543133" y="806034"/>
                </a:cubicBezTo>
                <a:cubicBezTo>
                  <a:pt x="5539728" y="804331"/>
                  <a:pt x="5536565" y="802872"/>
                  <a:pt x="5533403" y="801656"/>
                </a:cubicBezTo>
                <a:cubicBezTo>
                  <a:pt x="5534376" y="800196"/>
                  <a:pt x="5535349" y="798737"/>
                  <a:pt x="5536809" y="797034"/>
                </a:cubicBezTo>
                <a:close/>
                <a:moveTo>
                  <a:pt x="5177775" y="979470"/>
                </a:moveTo>
                <a:cubicBezTo>
                  <a:pt x="5173396" y="989686"/>
                  <a:pt x="5167558" y="1002822"/>
                  <a:pt x="5163180" y="1015957"/>
                </a:cubicBezTo>
                <a:cubicBezTo>
                  <a:pt x="5157342" y="1029092"/>
                  <a:pt x="5151504" y="1043687"/>
                  <a:pt x="5145666" y="1058282"/>
                </a:cubicBezTo>
                <a:cubicBezTo>
                  <a:pt x="5139828" y="1072877"/>
                  <a:pt x="5133990" y="1087472"/>
                  <a:pt x="5128152" y="1100607"/>
                </a:cubicBezTo>
                <a:cubicBezTo>
                  <a:pt x="5123774" y="1115202"/>
                  <a:pt x="5119395" y="1128338"/>
                  <a:pt x="5116476" y="1138554"/>
                </a:cubicBezTo>
                <a:cubicBezTo>
                  <a:pt x="5113557" y="1150230"/>
                  <a:pt x="5112098" y="1160446"/>
                  <a:pt x="5110638" y="1166284"/>
                </a:cubicBezTo>
                <a:cubicBezTo>
                  <a:pt x="5109179" y="1173582"/>
                  <a:pt x="5109179" y="1177960"/>
                  <a:pt x="5109179" y="1177960"/>
                </a:cubicBezTo>
                <a:cubicBezTo>
                  <a:pt x="5109179" y="1177960"/>
                  <a:pt x="5109179" y="1173582"/>
                  <a:pt x="5109179" y="1166284"/>
                </a:cubicBezTo>
                <a:cubicBezTo>
                  <a:pt x="5110638" y="1160446"/>
                  <a:pt x="5110638" y="1150230"/>
                  <a:pt x="5113557" y="1138554"/>
                </a:cubicBezTo>
                <a:cubicBezTo>
                  <a:pt x="5116476" y="1126878"/>
                  <a:pt x="5119395" y="1113743"/>
                  <a:pt x="5123774" y="1099148"/>
                </a:cubicBezTo>
                <a:cubicBezTo>
                  <a:pt x="5128152" y="1086012"/>
                  <a:pt x="5133990" y="1071418"/>
                  <a:pt x="5139828" y="1056823"/>
                </a:cubicBezTo>
                <a:cubicBezTo>
                  <a:pt x="5145666" y="1042228"/>
                  <a:pt x="5151504" y="1027633"/>
                  <a:pt x="5158801" y="1014498"/>
                </a:cubicBezTo>
                <a:cubicBezTo>
                  <a:pt x="5164639" y="999903"/>
                  <a:pt x="5170477" y="988227"/>
                  <a:pt x="5174856" y="978010"/>
                </a:cubicBezTo>
                <a:cubicBezTo>
                  <a:pt x="5185072" y="956118"/>
                  <a:pt x="5192370" y="942983"/>
                  <a:pt x="5192370" y="942983"/>
                </a:cubicBezTo>
                <a:cubicBezTo>
                  <a:pt x="5192370" y="942983"/>
                  <a:pt x="5186532" y="957578"/>
                  <a:pt x="5177775" y="979470"/>
                </a:cubicBezTo>
                <a:close/>
                <a:moveTo>
                  <a:pt x="5252208" y="754952"/>
                </a:moveTo>
                <a:cubicBezTo>
                  <a:pt x="5249290" y="763709"/>
                  <a:pt x="5244911" y="776844"/>
                  <a:pt x="5239073" y="792899"/>
                </a:cubicBezTo>
                <a:cubicBezTo>
                  <a:pt x="5233235" y="807494"/>
                  <a:pt x="5227397" y="826467"/>
                  <a:pt x="5220100" y="845440"/>
                </a:cubicBezTo>
                <a:cubicBezTo>
                  <a:pt x="5211343" y="864414"/>
                  <a:pt x="5202586" y="884846"/>
                  <a:pt x="5195288" y="905279"/>
                </a:cubicBezTo>
                <a:cubicBezTo>
                  <a:pt x="5186532" y="925712"/>
                  <a:pt x="5177775" y="946145"/>
                  <a:pt x="5169018" y="965118"/>
                </a:cubicBezTo>
                <a:cubicBezTo>
                  <a:pt x="5160261" y="982632"/>
                  <a:pt x="5152964" y="1001605"/>
                  <a:pt x="5145666" y="1016200"/>
                </a:cubicBezTo>
                <a:cubicBezTo>
                  <a:pt x="5132530" y="1045390"/>
                  <a:pt x="5122314" y="1065823"/>
                  <a:pt x="5122314" y="1065823"/>
                </a:cubicBezTo>
                <a:cubicBezTo>
                  <a:pt x="5122314" y="1065823"/>
                  <a:pt x="5131071" y="1045390"/>
                  <a:pt x="5142747" y="1014741"/>
                </a:cubicBezTo>
                <a:cubicBezTo>
                  <a:pt x="5148585" y="1000146"/>
                  <a:pt x="5155882" y="981173"/>
                  <a:pt x="5164639" y="962199"/>
                </a:cubicBezTo>
                <a:cubicBezTo>
                  <a:pt x="5171937" y="943226"/>
                  <a:pt x="5180694" y="922793"/>
                  <a:pt x="5189451" y="902360"/>
                </a:cubicBezTo>
                <a:cubicBezTo>
                  <a:pt x="5206964" y="862954"/>
                  <a:pt x="5224478" y="822088"/>
                  <a:pt x="5236154" y="791439"/>
                </a:cubicBezTo>
                <a:cubicBezTo>
                  <a:pt x="5243451" y="775142"/>
                  <a:pt x="5247830" y="763466"/>
                  <a:pt x="5252208" y="754952"/>
                </a:cubicBezTo>
                <a:cubicBezTo>
                  <a:pt x="5255128" y="744736"/>
                  <a:pt x="5256587" y="740357"/>
                  <a:pt x="5256587" y="740357"/>
                </a:cubicBezTo>
                <a:cubicBezTo>
                  <a:pt x="5256587" y="740357"/>
                  <a:pt x="5255128" y="746195"/>
                  <a:pt x="5252208" y="754952"/>
                </a:cubicBezTo>
                <a:close/>
                <a:moveTo>
                  <a:pt x="5147126" y="629436"/>
                </a:moveTo>
                <a:cubicBezTo>
                  <a:pt x="5157342" y="619220"/>
                  <a:pt x="5170477" y="604625"/>
                  <a:pt x="5183613" y="591489"/>
                </a:cubicBezTo>
                <a:cubicBezTo>
                  <a:pt x="5198207" y="576895"/>
                  <a:pt x="5212802" y="562300"/>
                  <a:pt x="5228857" y="549164"/>
                </a:cubicBezTo>
                <a:cubicBezTo>
                  <a:pt x="5244911" y="536029"/>
                  <a:pt x="5262425" y="524353"/>
                  <a:pt x="5282858" y="518515"/>
                </a:cubicBezTo>
                <a:cubicBezTo>
                  <a:pt x="5291615" y="515596"/>
                  <a:pt x="5301831" y="515596"/>
                  <a:pt x="5310588" y="518515"/>
                </a:cubicBezTo>
                <a:cubicBezTo>
                  <a:pt x="5320804" y="521434"/>
                  <a:pt x="5328102" y="527272"/>
                  <a:pt x="5333940" y="533110"/>
                </a:cubicBezTo>
                <a:cubicBezTo>
                  <a:pt x="5339778" y="537488"/>
                  <a:pt x="5344156" y="543326"/>
                  <a:pt x="5347075" y="549164"/>
                </a:cubicBezTo>
                <a:cubicBezTo>
                  <a:pt x="5351454" y="553543"/>
                  <a:pt x="5354373" y="559381"/>
                  <a:pt x="5355832" y="562300"/>
                </a:cubicBezTo>
                <a:cubicBezTo>
                  <a:pt x="5360211" y="571057"/>
                  <a:pt x="5363130" y="575435"/>
                  <a:pt x="5363130" y="575435"/>
                </a:cubicBezTo>
                <a:cubicBezTo>
                  <a:pt x="5363130" y="575435"/>
                  <a:pt x="5360211" y="571057"/>
                  <a:pt x="5355832" y="563759"/>
                </a:cubicBezTo>
                <a:cubicBezTo>
                  <a:pt x="5349994" y="556462"/>
                  <a:pt x="5342697" y="544786"/>
                  <a:pt x="5331021" y="534569"/>
                </a:cubicBezTo>
                <a:cubicBezTo>
                  <a:pt x="5325183" y="530191"/>
                  <a:pt x="5317886" y="525813"/>
                  <a:pt x="5310588" y="522894"/>
                </a:cubicBezTo>
                <a:cubicBezTo>
                  <a:pt x="5301831" y="519975"/>
                  <a:pt x="5293074" y="521434"/>
                  <a:pt x="5282858" y="522894"/>
                </a:cubicBezTo>
                <a:cubicBezTo>
                  <a:pt x="5265344" y="528732"/>
                  <a:pt x="5247830" y="540407"/>
                  <a:pt x="5231776" y="553543"/>
                </a:cubicBezTo>
                <a:cubicBezTo>
                  <a:pt x="5215721" y="566678"/>
                  <a:pt x="5201127" y="581273"/>
                  <a:pt x="5186532" y="594408"/>
                </a:cubicBezTo>
                <a:cubicBezTo>
                  <a:pt x="5173396" y="609003"/>
                  <a:pt x="5160261" y="620679"/>
                  <a:pt x="5148585" y="632355"/>
                </a:cubicBezTo>
                <a:cubicBezTo>
                  <a:pt x="5126693" y="654247"/>
                  <a:pt x="5110638" y="668842"/>
                  <a:pt x="5110638" y="668842"/>
                </a:cubicBezTo>
                <a:cubicBezTo>
                  <a:pt x="5110638" y="668842"/>
                  <a:pt x="5125233" y="652788"/>
                  <a:pt x="5147126" y="629436"/>
                </a:cubicBezTo>
                <a:close/>
                <a:moveTo>
                  <a:pt x="5056637" y="292295"/>
                </a:moveTo>
                <a:cubicBezTo>
                  <a:pt x="5062475" y="280619"/>
                  <a:pt x="5068313" y="266024"/>
                  <a:pt x="5074151" y="251429"/>
                </a:cubicBezTo>
                <a:cubicBezTo>
                  <a:pt x="5081449" y="236834"/>
                  <a:pt x="5088746" y="220780"/>
                  <a:pt x="5094584" y="204725"/>
                </a:cubicBezTo>
                <a:cubicBezTo>
                  <a:pt x="5123774" y="141967"/>
                  <a:pt x="5152964" y="79209"/>
                  <a:pt x="5152964" y="79209"/>
                </a:cubicBezTo>
                <a:cubicBezTo>
                  <a:pt x="5152964" y="79209"/>
                  <a:pt x="5147126" y="95264"/>
                  <a:pt x="5138369" y="120075"/>
                </a:cubicBezTo>
                <a:cubicBezTo>
                  <a:pt x="5132530" y="131751"/>
                  <a:pt x="5126693" y="146346"/>
                  <a:pt x="5120855" y="160941"/>
                </a:cubicBezTo>
                <a:cubicBezTo>
                  <a:pt x="5113557" y="175536"/>
                  <a:pt x="5107719" y="191590"/>
                  <a:pt x="5100422" y="207644"/>
                </a:cubicBezTo>
                <a:cubicBezTo>
                  <a:pt x="5093124" y="223699"/>
                  <a:pt x="5085827" y="238294"/>
                  <a:pt x="5078529" y="254348"/>
                </a:cubicBezTo>
                <a:cubicBezTo>
                  <a:pt x="5071232" y="268943"/>
                  <a:pt x="5065394" y="282078"/>
                  <a:pt x="5059556" y="293754"/>
                </a:cubicBezTo>
                <a:cubicBezTo>
                  <a:pt x="5049340" y="317106"/>
                  <a:pt x="5040583" y="333160"/>
                  <a:pt x="5040583" y="333160"/>
                </a:cubicBezTo>
                <a:cubicBezTo>
                  <a:pt x="5040583" y="333160"/>
                  <a:pt x="5046421" y="317106"/>
                  <a:pt x="5056637" y="292295"/>
                </a:cubicBezTo>
                <a:close/>
                <a:moveTo>
                  <a:pt x="4941338" y="604625"/>
                </a:moveTo>
                <a:cubicBezTo>
                  <a:pt x="4947176" y="590030"/>
                  <a:pt x="4954473" y="569597"/>
                  <a:pt x="4964690" y="546245"/>
                </a:cubicBezTo>
                <a:cubicBezTo>
                  <a:pt x="4973447" y="521434"/>
                  <a:pt x="4985122" y="493704"/>
                  <a:pt x="4998258" y="464514"/>
                </a:cubicBezTo>
                <a:cubicBezTo>
                  <a:pt x="5011393" y="433865"/>
                  <a:pt x="5024528" y="401756"/>
                  <a:pt x="5037664" y="371107"/>
                </a:cubicBezTo>
                <a:cubicBezTo>
                  <a:pt x="5052259" y="338998"/>
                  <a:pt x="5066854" y="306889"/>
                  <a:pt x="5079989" y="277700"/>
                </a:cubicBezTo>
                <a:cubicBezTo>
                  <a:pt x="5093124" y="248510"/>
                  <a:pt x="5106260" y="220780"/>
                  <a:pt x="5116476" y="197428"/>
                </a:cubicBezTo>
                <a:cubicBezTo>
                  <a:pt x="5126693" y="174076"/>
                  <a:pt x="5136909" y="153643"/>
                  <a:pt x="5142747" y="140508"/>
                </a:cubicBezTo>
                <a:cubicBezTo>
                  <a:pt x="5148585" y="127372"/>
                  <a:pt x="5152964" y="118616"/>
                  <a:pt x="5152964" y="118616"/>
                </a:cubicBezTo>
                <a:cubicBezTo>
                  <a:pt x="5152964" y="118616"/>
                  <a:pt x="5141287" y="152184"/>
                  <a:pt x="5122314" y="200347"/>
                </a:cubicBezTo>
                <a:cubicBezTo>
                  <a:pt x="5112098" y="223699"/>
                  <a:pt x="5101881" y="251429"/>
                  <a:pt x="5088746" y="282078"/>
                </a:cubicBezTo>
                <a:cubicBezTo>
                  <a:pt x="5075611" y="311268"/>
                  <a:pt x="5062475" y="343377"/>
                  <a:pt x="5047880" y="375485"/>
                </a:cubicBezTo>
                <a:cubicBezTo>
                  <a:pt x="5034745" y="406135"/>
                  <a:pt x="5020150" y="438243"/>
                  <a:pt x="5007015" y="467433"/>
                </a:cubicBezTo>
                <a:cubicBezTo>
                  <a:pt x="4993879" y="498082"/>
                  <a:pt x="4980744" y="524353"/>
                  <a:pt x="4970528" y="547705"/>
                </a:cubicBezTo>
                <a:cubicBezTo>
                  <a:pt x="4947176" y="595868"/>
                  <a:pt x="4932581" y="626517"/>
                  <a:pt x="4932581" y="626517"/>
                </a:cubicBezTo>
                <a:cubicBezTo>
                  <a:pt x="4932581" y="626517"/>
                  <a:pt x="4935500" y="617760"/>
                  <a:pt x="4941338" y="604625"/>
                </a:cubicBezTo>
                <a:close/>
                <a:moveTo>
                  <a:pt x="4805605" y="976551"/>
                </a:moveTo>
                <a:cubicBezTo>
                  <a:pt x="4814362" y="951740"/>
                  <a:pt x="4823119" y="928388"/>
                  <a:pt x="4830417" y="909414"/>
                </a:cubicBezTo>
                <a:cubicBezTo>
                  <a:pt x="4845012" y="870008"/>
                  <a:pt x="4855228" y="843737"/>
                  <a:pt x="4855228" y="843737"/>
                </a:cubicBezTo>
                <a:cubicBezTo>
                  <a:pt x="4855228" y="843737"/>
                  <a:pt x="4853769" y="851035"/>
                  <a:pt x="4850849" y="862711"/>
                </a:cubicBezTo>
                <a:cubicBezTo>
                  <a:pt x="4846471" y="874387"/>
                  <a:pt x="4842092" y="891901"/>
                  <a:pt x="4836255" y="910874"/>
                </a:cubicBezTo>
                <a:cubicBezTo>
                  <a:pt x="4830417" y="929847"/>
                  <a:pt x="4823119" y="950280"/>
                  <a:pt x="4817281" y="972172"/>
                </a:cubicBezTo>
                <a:cubicBezTo>
                  <a:pt x="4811443" y="979470"/>
                  <a:pt x="4805605" y="986767"/>
                  <a:pt x="4799768" y="992605"/>
                </a:cubicBezTo>
                <a:cubicBezTo>
                  <a:pt x="4801227" y="986767"/>
                  <a:pt x="4804146" y="982389"/>
                  <a:pt x="4805605" y="976551"/>
                </a:cubicBezTo>
                <a:close/>
                <a:moveTo>
                  <a:pt x="4639224" y="1205690"/>
                </a:moveTo>
                <a:cubicBezTo>
                  <a:pt x="4639224" y="1203258"/>
                  <a:pt x="4639467" y="1200339"/>
                  <a:pt x="4639954" y="1197420"/>
                </a:cubicBezTo>
                <a:cubicBezTo>
                  <a:pt x="4641170" y="1196204"/>
                  <a:pt x="4642143" y="1194988"/>
                  <a:pt x="4643359" y="1193771"/>
                </a:cubicBezTo>
                <a:cubicBezTo>
                  <a:pt x="4642386" y="1198150"/>
                  <a:pt x="4641656" y="1202285"/>
                  <a:pt x="4640683" y="1205690"/>
                </a:cubicBezTo>
                <a:cubicBezTo>
                  <a:pt x="4640683" y="1211528"/>
                  <a:pt x="4639224" y="1217366"/>
                  <a:pt x="4639224" y="1221745"/>
                </a:cubicBezTo>
                <a:cubicBezTo>
                  <a:pt x="4639224" y="1226123"/>
                  <a:pt x="4639224" y="1230502"/>
                  <a:pt x="4639224" y="1231961"/>
                </a:cubicBezTo>
                <a:cubicBezTo>
                  <a:pt x="4639224" y="1230502"/>
                  <a:pt x="4637764" y="1226123"/>
                  <a:pt x="4637764" y="1221745"/>
                </a:cubicBezTo>
                <a:cubicBezTo>
                  <a:pt x="4637764" y="1217366"/>
                  <a:pt x="4637764" y="1211528"/>
                  <a:pt x="4639224" y="1205690"/>
                </a:cubicBezTo>
                <a:close/>
                <a:moveTo>
                  <a:pt x="4494735" y="267483"/>
                </a:moveTo>
                <a:cubicBezTo>
                  <a:pt x="4509330" y="233915"/>
                  <a:pt x="4521005" y="207644"/>
                  <a:pt x="4529762" y="187211"/>
                </a:cubicBezTo>
                <a:cubicBezTo>
                  <a:pt x="4538519" y="168238"/>
                  <a:pt x="4542898" y="158022"/>
                  <a:pt x="4542898" y="158022"/>
                </a:cubicBezTo>
                <a:cubicBezTo>
                  <a:pt x="4542898" y="158022"/>
                  <a:pt x="4539979" y="169698"/>
                  <a:pt x="4532681" y="188671"/>
                </a:cubicBezTo>
                <a:cubicBezTo>
                  <a:pt x="4523925" y="207644"/>
                  <a:pt x="4513708" y="236834"/>
                  <a:pt x="4500573" y="270402"/>
                </a:cubicBezTo>
                <a:cubicBezTo>
                  <a:pt x="4490356" y="298133"/>
                  <a:pt x="4496194" y="286457"/>
                  <a:pt x="4483059" y="321484"/>
                </a:cubicBezTo>
                <a:cubicBezTo>
                  <a:pt x="4478680" y="321484"/>
                  <a:pt x="4475761" y="321484"/>
                  <a:pt x="4472842" y="321484"/>
                </a:cubicBezTo>
                <a:cubicBezTo>
                  <a:pt x="4487437" y="286457"/>
                  <a:pt x="4483059" y="296673"/>
                  <a:pt x="4494735" y="267483"/>
                </a:cubicBezTo>
                <a:close/>
                <a:moveTo>
                  <a:pt x="4265595" y="1212988"/>
                </a:moveTo>
                <a:cubicBezTo>
                  <a:pt x="4256838" y="1202771"/>
                  <a:pt x="4246622" y="1188177"/>
                  <a:pt x="4239324" y="1172122"/>
                </a:cubicBezTo>
                <a:cubicBezTo>
                  <a:pt x="4236405" y="1164825"/>
                  <a:pt x="4232027" y="1156068"/>
                  <a:pt x="4229108" y="1148770"/>
                </a:cubicBezTo>
                <a:cubicBezTo>
                  <a:pt x="4226189" y="1141473"/>
                  <a:pt x="4224730" y="1134176"/>
                  <a:pt x="4223270" y="1128338"/>
                </a:cubicBezTo>
                <a:cubicBezTo>
                  <a:pt x="4221810" y="1121040"/>
                  <a:pt x="4220351" y="1116662"/>
                  <a:pt x="4220351" y="1112283"/>
                </a:cubicBezTo>
                <a:cubicBezTo>
                  <a:pt x="4220351" y="1107905"/>
                  <a:pt x="4220351" y="1106445"/>
                  <a:pt x="4220351" y="1106445"/>
                </a:cubicBezTo>
                <a:cubicBezTo>
                  <a:pt x="4220351" y="1106445"/>
                  <a:pt x="4220351" y="1107905"/>
                  <a:pt x="4221810" y="1112283"/>
                </a:cubicBezTo>
                <a:cubicBezTo>
                  <a:pt x="4221810" y="1115202"/>
                  <a:pt x="4224730" y="1121040"/>
                  <a:pt x="4226189" y="1126878"/>
                </a:cubicBezTo>
                <a:cubicBezTo>
                  <a:pt x="4227648" y="1132716"/>
                  <a:pt x="4230567" y="1140013"/>
                  <a:pt x="4234946" y="1147311"/>
                </a:cubicBezTo>
                <a:cubicBezTo>
                  <a:pt x="4237865" y="1154608"/>
                  <a:pt x="4240784" y="1161906"/>
                  <a:pt x="4245162" y="1169203"/>
                </a:cubicBezTo>
                <a:cubicBezTo>
                  <a:pt x="4248081" y="1177960"/>
                  <a:pt x="4252460" y="1185258"/>
                  <a:pt x="4256838" y="1192555"/>
                </a:cubicBezTo>
                <a:cubicBezTo>
                  <a:pt x="4261217" y="1198393"/>
                  <a:pt x="4264136" y="1205690"/>
                  <a:pt x="4267054" y="1210069"/>
                </a:cubicBezTo>
                <a:cubicBezTo>
                  <a:pt x="4274352" y="1221745"/>
                  <a:pt x="4278731" y="1229042"/>
                  <a:pt x="4278731" y="1229042"/>
                </a:cubicBezTo>
                <a:cubicBezTo>
                  <a:pt x="4278731" y="1229042"/>
                  <a:pt x="4272893" y="1223204"/>
                  <a:pt x="4265595" y="1212988"/>
                </a:cubicBezTo>
                <a:close/>
                <a:moveTo>
                  <a:pt x="4369219" y="648409"/>
                </a:moveTo>
                <a:cubicBezTo>
                  <a:pt x="4364840" y="658626"/>
                  <a:pt x="4361921" y="668842"/>
                  <a:pt x="4357543" y="680518"/>
                </a:cubicBezTo>
                <a:cubicBezTo>
                  <a:pt x="4353164" y="690735"/>
                  <a:pt x="4348786" y="703870"/>
                  <a:pt x="4344407" y="715546"/>
                </a:cubicBezTo>
                <a:cubicBezTo>
                  <a:pt x="4338569" y="727222"/>
                  <a:pt x="4334191" y="740357"/>
                  <a:pt x="4329812" y="750574"/>
                </a:cubicBezTo>
                <a:cubicBezTo>
                  <a:pt x="4325434" y="762249"/>
                  <a:pt x="4321056" y="772466"/>
                  <a:pt x="4316677" y="781223"/>
                </a:cubicBezTo>
                <a:cubicBezTo>
                  <a:pt x="4309380" y="798737"/>
                  <a:pt x="4303542" y="811872"/>
                  <a:pt x="4303542" y="811872"/>
                </a:cubicBezTo>
                <a:cubicBezTo>
                  <a:pt x="4303542" y="811872"/>
                  <a:pt x="4307920" y="798737"/>
                  <a:pt x="4313758" y="779763"/>
                </a:cubicBezTo>
                <a:cubicBezTo>
                  <a:pt x="4316677" y="771006"/>
                  <a:pt x="4321056" y="760790"/>
                  <a:pt x="4325434" y="749114"/>
                </a:cubicBezTo>
                <a:cubicBezTo>
                  <a:pt x="4329812" y="737438"/>
                  <a:pt x="4334191" y="725762"/>
                  <a:pt x="4338569" y="714086"/>
                </a:cubicBezTo>
                <a:cubicBezTo>
                  <a:pt x="4342948" y="700951"/>
                  <a:pt x="4348786" y="689275"/>
                  <a:pt x="4353164" y="677599"/>
                </a:cubicBezTo>
                <a:cubicBezTo>
                  <a:pt x="4357543" y="667383"/>
                  <a:pt x="4361921" y="657166"/>
                  <a:pt x="4364840" y="646950"/>
                </a:cubicBezTo>
                <a:cubicBezTo>
                  <a:pt x="4373597" y="629436"/>
                  <a:pt x="4379435" y="617760"/>
                  <a:pt x="4379435" y="617760"/>
                </a:cubicBezTo>
                <a:cubicBezTo>
                  <a:pt x="4379435" y="617760"/>
                  <a:pt x="4375057" y="630652"/>
                  <a:pt x="4369219" y="648409"/>
                </a:cubicBezTo>
                <a:close/>
                <a:moveTo>
                  <a:pt x="4417382" y="457217"/>
                </a:moveTo>
                <a:cubicBezTo>
                  <a:pt x="4421760" y="457217"/>
                  <a:pt x="4426139" y="457217"/>
                  <a:pt x="4429058" y="455757"/>
                </a:cubicBezTo>
                <a:cubicBezTo>
                  <a:pt x="4427598" y="461595"/>
                  <a:pt x="4424679" y="467433"/>
                  <a:pt x="4423220" y="473271"/>
                </a:cubicBezTo>
                <a:cubicBezTo>
                  <a:pt x="4388192" y="562300"/>
                  <a:pt x="4335651" y="693654"/>
                  <a:pt x="4307920" y="760790"/>
                </a:cubicBezTo>
                <a:cubicBezTo>
                  <a:pt x="4294785" y="794358"/>
                  <a:pt x="4284568" y="822088"/>
                  <a:pt x="4277271" y="841062"/>
                </a:cubicBezTo>
                <a:cubicBezTo>
                  <a:pt x="4269974" y="861495"/>
                  <a:pt x="4265595" y="871711"/>
                  <a:pt x="4265595" y="871711"/>
                </a:cubicBezTo>
                <a:cubicBezTo>
                  <a:pt x="4265595" y="871711"/>
                  <a:pt x="4278731" y="826467"/>
                  <a:pt x="4302082" y="757871"/>
                </a:cubicBezTo>
                <a:cubicBezTo>
                  <a:pt x="4315218" y="724303"/>
                  <a:pt x="4328353" y="684897"/>
                  <a:pt x="4344407" y="642572"/>
                </a:cubicBezTo>
                <a:cubicBezTo>
                  <a:pt x="4360462" y="600246"/>
                  <a:pt x="4395489" y="514137"/>
                  <a:pt x="4413003" y="468893"/>
                </a:cubicBezTo>
                <a:cubicBezTo>
                  <a:pt x="4414463" y="464514"/>
                  <a:pt x="4415922" y="461595"/>
                  <a:pt x="4417382" y="457217"/>
                </a:cubicBezTo>
                <a:close/>
              </a:path>
            </a:pathLst>
          </a:custGeom>
          <a:solidFill>
            <a:schemeClr val="accent3"/>
          </a:solidFill>
          <a:ln w="2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659"/>
              </a:solidFill>
              <a:effectLst/>
              <a:uLnTx/>
              <a:uFillTx/>
              <a:latin typeface="Calibri" panose="020F0502020204030204"/>
              <a:ea typeface="+mn-ea"/>
              <a:cs typeface="+mn-cs"/>
            </a:endParaRPr>
          </a:p>
        </p:txBody>
      </p:sp>
      <p:sp>
        <p:nvSpPr>
          <p:cNvPr id="39" name="!!Left">
            <a:extLst>
              <a:ext uri="{FF2B5EF4-FFF2-40B4-BE49-F238E27FC236}">
                <a16:creationId xmlns:a16="http://schemas.microsoft.com/office/drawing/2014/main" id="{16DDECA7-C52F-464F-A743-FECEC48828A0}"/>
              </a:ext>
            </a:extLst>
          </p:cNvPr>
          <p:cNvSpPr/>
          <p:nvPr/>
        </p:nvSpPr>
        <p:spPr>
          <a:xfrm>
            <a:off x="6742942" y="1048207"/>
            <a:ext cx="6650981" cy="1588105"/>
          </a:xfrm>
          <a:custGeom>
            <a:avLst/>
            <a:gdLst>
              <a:gd name="connsiteX0" fmla="*/ 5677747 w 6650981"/>
              <a:gd name="connsiteY0" fmla="*/ 691067 h 1588105"/>
              <a:gd name="connsiteX1" fmla="*/ 4845109 w 6650981"/>
              <a:gd name="connsiteY1" fmla="*/ 691067 h 1588105"/>
              <a:gd name="connsiteX2" fmla="*/ 4274449 w 6650981"/>
              <a:gd name="connsiteY2" fmla="*/ 691067 h 1588105"/>
              <a:gd name="connsiteX3" fmla="*/ 4127285 w 6650981"/>
              <a:gd name="connsiteY3" fmla="*/ 691067 h 1588105"/>
              <a:gd name="connsiteX4" fmla="*/ 4095176 w 6650981"/>
              <a:gd name="connsiteY4" fmla="*/ 691067 h 1588105"/>
              <a:gd name="connsiteX5" fmla="*/ 4009553 w 6650981"/>
              <a:gd name="connsiteY5" fmla="*/ 681824 h 1588105"/>
              <a:gd name="connsiteX6" fmla="*/ 3652465 w 6650981"/>
              <a:gd name="connsiteY6" fmla="*/ 488685 h 1588105"/>
              <a:gd name="connsiteX7" fmla="*/ 3323837 w 6650981"/>
              <a:gd name="connsiteY7" fmla="*/ 197031 h 1588105"/>
              <a:gd name="connsiteX8" fmla="*/ 2956046 w 6650981"/>
              <a:gd name="connsiteY8" fmla="*/ 10216 h 1588105"/>
              <a:gd name="connsiteX9" fmla="*/ 2531092 w 6650981"/>
              <a:gd name="connsiteY9" fmla="*/ 115056 h 1588105"/>
              <a:gd name="connsiteX10" fmla="*/ 2211708 w 6650981"/>
              <a:gd name="connsiteY10" fmla="*/ 403062 h 1588105"/>
              <a:gd name="connsiteX11" fmla="*/ 2044840 w 6650981"/>
              <a:gd name="connsiteY11" fmla="*/ 602282 h 1588105"/>
              <a:gd name="connsiteX12" fmla="*/ 1918107 w 6650981"/>
              <a:gd name="connsiteY12" fmla="*/ 665526 h 1588105"/>
              <a:gd name="connsiteX13" fmla="*/ 2113679 w 6650981"/>
              <a:gd name="connsiteY13" fmla="*/ 135732 h 1588105"/>
              <a:gd name="connsiteX14" fmla="*/ 2048001 w 6650981"/>
              <a:gd name="connsiteY14" fmla="*/ 18973 h 1588105"/>
              <a:gd name="connsiteX15" fmla="*/ 1522587 w 6650981"/>
              <a:gd name="connsiteY15" fmla="*/ 678662 h 1588105"/>
              <a:gd name="connsiteX16" fmla="*/ 1770699 w 6650981"/>
              <a:gd name="connsiteY16" fmla="*/ 132813 h 1588105"/>
              <a:gd name="connsiteX17" fmla="*/ 1671454 w 6650981"/>
              <a:gd name="connsiteY17" fmla="*/ 32109 h 1588105"/>
              <a:gd name="connsiteX18" fmla="*/ 1543992 w 6650981"/>
              <a:gd name="connsiteY18" fmla="*/ 320601 h 1588105"/>
              <a:gd name="connsiteX19" fmla="*/ 1329934 w 6650981"/>
              <a:gd name="connsiteY19" fmla="*/ 528334 h 1588105"/>
              <a:gd name="connsiteX20" fmla="*/ 1405827 w 6650981"/>
              <a:gd name="connsiteY20" fmla="*/ 277303 h 1588105"/>
              <a:gd name="connsiteX21" fmla="*/ 1243824 w 6650981"/>
              <a:gd name="connsiteY21" fmla="*/ 0 h 1588105"/>
              <a:gd name="connsiteX22" fmla="*/ 965062 w 6650981"/>
              <a:gd name="connsiteY22" fmla="*/ 240815 h 1588105"/>
              <a:gd name="connsiteX23" fmla="*/ 965062 w 6650981"/>
              <a:gd name="connsiteY23" fmla="*/ 268546 h 1588105"/>
              <a:gd name="connsiteX24" fmla="*/ 841492 w 6650981"/>
              <a:gd name="connsiteY24" fmla="*/ 462171 h 1588105"/>
              <a:gd name="connsiteX25" fmla="*/ 426511 w 6650981"/>
              <a:gd name="connsiteY25" fmla="*/ 993911 h 1588105"/>
              <a:gd name="connsiteX26" fmla="*/ 832249 w 6650981"/>
              <a:gd name="connsiteY26" fmla="*/ 124056 h 1588105"/>
              <a:gd name="connsiteX27" fmla="*/ 725706 w 6650981"/>
              <a:gd name="connsiteY27" fmla="*/ 20433 h 1588105"/>
              <a:gd name="connsiteX28" fmla="*/ 648354 w 6650981"/>
              <a:gd name="connsiteY28" fmla="*/ 109462 h 1588105"/>
              <a:gd name="connsiteX29" fmla="*/ 153587 w 6650981"/>
              <a:gd name="connsiteY29" fmla="*/ 669905 h 1588105"/>
              <a:gd name="connsiteX30" fmla="*/ 414835 w 6650981"/>
              <a:gd name="connsiteY30" fmla="*/ 124056 h 1588105"/>
              <a:gd name="connsiteX31" fmla="*/ 328725 w 6650981"/>
              <a:gd name="connsiteY31" fmla="*/ 20433 h 1588105"/>
              <a:gd name="connsiteX32" fmla="*/ 341 w 6650981"/>
              <a:gd name="connsiteY32" fmla="*/ 699094 h 1588105"/>
              <a:gd name="connsiteX33" fmla="*/ 163803 w 6650981"/>
              <a:gd name="connsiteY33" fmla="*/ 834827 h 1588105"/>
              <a:gd name="connsiteX34" fmla="*/ 430890 w 6650981"/>
              <a:gd name="connsiteY34" fmla="*/ 583795 h 1588105"/>
              <a:gd name="connsiteX35" fmla="*/ 127316 w 6650981"/>
              <a:gd name="connsiteY35" fmla="*/ 1487218 h 1588105"/>
              <a:gd name="connsiteX36" fmla="*/ 263049 w 6650981"/>
              <a:gd name="connsiteY36" fmla="*/ 1570408 h 1588105"/>
              <a:gd name="connsiteX37" fmla="*/ 819600 w 6650981"/>
              <a:gd name="connsiteY37" fmla="*/ 706878 h 1588105"/>
              <a:gd name="connsiteX38" fmla="*/ 989873 w 6650981"/>
              <a:gd name="connsiteY38" fmla="*/ 833367 h 1588105"/>
              <a:gd name="connsiteX39" fmla="*/ 1258419 w 6650981"/>
              <a:gd name="connsiteY39" fmla="*/ 642174 h 1588105"/>
              <a:gd name="connsiteX40" fmla="*/ 1286150 w 6650981"/>
              <a:gd name="connsiteY40" fmla="*/ 643634 h 1588105"/>
              <a:gd name="connsiteX41" fmla="*/ 1415314 w 6650981"/>
              <a:gd name="connsiteY41" fmla="*/ 615904 h 1588105"/>
              <a:gd name="connsiteX42" fmla="*/ 1399989 w 6650981"/>
              <a:gd name="connsiteY42" fmla="*/ 674283 h 1588105"/>
              <a:gd name="connsiteX43" fmla="*/ 1525505 w 6650981"/>
              <a:gd name="connsiteY43" fmla="*/ 833367 h 1588105"/>
              <a:gd name="connsiteX44" fmla="*/ 1817403 w 6650981"/>
              <a:gd name="connsiteY44" fmla="*/ 577957 h 1588105"/>
              <a:gd name="connsiteX45" fmla="*/ 1777997 w 6650981"/>
              <a:gd name="connsiteY45" fmla="*/ 707851 h 1588105"/>
              <a:gd name="connsiteX46" fmla="*/ 1893296 w 6650981"/>
              <a:gd name="connsiteY46" fmla="*/ 833367 h 1588105"/>
              <a:gd name="connsiteX47" fmla="*/ 2033407 w 6650981"/>
              <a:gd name="connsiteY47" fmla="*/ 777907 h 1588105"/>
              <a:gd name="connsiteX48" fmla="*/ 2174491 w 6650981"/>
              <a:gd name="connsiteY48" fmla="*/ 646796 h 1588105"/>
              <a:gd name="connsiteX49" fmla="*/ 2433306 w 6650981"/>
              <a:gd name="connsiteY49" fmla="*/ 327168 h 1588105"/>
              <a:gd name="connsiteX50" fmla="*/ 2816908 w 6650981"/>
              <a:gd name="connsiteY50" fmla="*/ 129408 h 1588105"/>
              <a:gd name="connsiteX51" fmla="*/ 3117562 w 6650981"/>
              <a:gd name="connsiteY51" fmla="*/ 198490 h 1588105"/>
              <a:gd name="connsiteX52" fmla="*/ 3457623 w 6650981"/>
              <a:gd name="connsiteY52" fmla="*/ 478712 h 1588105"/>
              <a:gd name="connsiteX53" fmla="*/ 3812278 w 6650981"/>
              <a:gd name="connsiteY53" fmla="*/ 740933 h 1588105"/>
              <a:gd name="connsiteX54" fmla="*/ 4097608 w 6650981"/>
              <a:gd name="connsiteY54" fmla="*/ 812205 h 1588105"/>
              <a:gd name="connsiteX55" fmla="*/ 4198556 w 6650981"/>
              <a:gd name="connsiteY55" fmla="*/ 812205 h 1588105"/>
              <a:gd name="connsiteX56" fmla="*/ 4694782 w 6650981"/>
              <a:gd name="connsiteY56" fmla="*/ 812205 h 1588105"/>
              <a:gd name="connsiteX57" fmla="*/ 5478526 w 6650981"/>
              <a:gd name="connsiteY57" fmla="*/ 812205 h 1588105"/>
              <a:gd name="connsiteX58" fmla="*/ 6423787 w 6650981"/>
              <a:gd name="connsiteY58" fmla="*/ 812205 h 1588105"/>
              <a:gd name="connsiteX59" fmla="*/ 6650982 w 6650981"/>
              <a:gd name="connsiteY59" fmla="*/ 812205 h 1588105"/>
              <a:gd name="connsiteX60" fmla="*/ 6650982 w 6650981"/>
              <a:gd name="connsiteY60" fmla="*/ 690581 h 1588105"/>
              <a:gd name="connsiteX61" fmla="*/ 6645144 w 6650981"/>
              <a:gd name="connsiteY61" fmla="*/ 690581 h 1588105"/>
              <a:gd name="connsiteX62" fmla="*/ 5677747 w 6650981"/>
              <a:gd name="connsiteY62" fmla="*/ 691067 h 1588105"/>
              <a:gd name="connsiteX63" fmla="*/ 1999839 w 6650981"/>
              <a:gd name="connsiteY63" fmla="*/ 328385 h 1588105"/>
              <a:gd name="connsiteX64" fmla="*/ 2012974 w 6650981"/>
              <a:gd name="connsiteY64" fmla="*/ 293357 h 1588105"/>
              <a:gd name="connsiteX65" fmla="*/ 2027569 w 6650981"/>
              <a:gd name="connsiteY65" fmla="*/ 255410 h 1588105"/>
              <a:gd name="connsiteX66" fmla="*/ 2043623 w 6650981"/>
              <a:gd name="connsiteY66" fmla="*/ 216004 h 1588105"/>
              <a:gd name="connsiteX67" fmla="*/ 2056759 w 6650981"/>
              <a:gd name="connsiteY67" fmla="*/ 183895 h 1588105"/>
              <a:gd name="connsiteX68" fmla="*/ 2071354 w 6650981"/>
              <a:gd name="connsiteY68" fmla="*/ 151787 h 1588105"/>
              <a:gd name="connsiteX69" fmla="*/ 2061137 w 6650981"/>
              <a:gd name="connsiteY69" fmla="*/ 183895 h 1588105"/>
              <a:gd name="connsiteX70" fmla="*/ 2048001 w 6650981"/>
              <a:gd name="connsiteY70" fmla="*/ 218923 h 1588105"/>
              <a:gd name="connsiteX71" fmla="*/ 2033407 w 6650981"/>
              <a:gd name="connsiteY71" fmla="*/ 256870 h 1588105"/>
              <a:gd name="connsiteX72" fmla="*/ 2017353 w 6650981"/>
              <a:gd name="connsiteY72" fmla="*/ 296276 h 1588105"/>
              <a:gd name="connsiteX73" fmla="*/ 2002758 w 6650981"/>
              <a:gd name="connsiteY73" fmla="*/ 328385 h 1588105"/>
              <a:gd name="connsiteX74" fmla="*/ 1988163 w 6650981"/>
              <a:gd name="connsiteY74" fmla="*/ 361953 h 1588105"/>
              <a:gd name="connsiteX75" fmla="*/ 1999839 w 6650981"/>
              <a:gd name="connsiteY75" fmla="*/ 328385 h 1588105"/>
              <a:gd name="connsiteX76" fmla="*/ 1617453 w 6650981"/>
              <a:gd name="connsiteY76" fmla="*/ 203112 h 1588105"/>
              <a:gd name="connsiteX77" fmla="*/ 1655400 w 6650981"/>
              <a:gd name="connsiteY77" fmla="*/ 128678 h 1588105"/>
              <a:gd name="connsiteX78" fmla="*/ 1646642 w 6650981"/>
              <a:gd name="connsiteY78" fmla="*/ 150570 h 1588105"/>
              <a:gd name="connsiteX79" fmla="*/ 1623291 w 6650981"/>
              <a:gd name="connsiteY79" fmla="*/ 206031 h 1588105"/>
              <a:gd name="connsiteX80" fmla="*/ 1622318 w 6650981"/>
              <a:gd name="connsiteY80" fmla="*/ 208463 h 1588105"/>
              <a:gd name="connsiteX81" fmla="*/ 1615264 w 6650981"/>
              <a:gd name="connsiteY81" fmla="*/ 207734 h 1588105"/>
              <a:gd name="connsiteX82" fmla="*/ 1617453 w 6650981"/>
              <a:gd name="connsiteY82" fmla="*/ 203112 h 1588105"/>
              <a:gd name="connsiteX83" fmla="*/ 117100 w 6650981"/>
              <a:gd name="connsiteY83" fmla="*/ 401359 h 1588105"/>
              <a:gd name="connsiteX84" fmla="*/ 128776 w 6650981"/>
              <a:gd name="connsiteY84" fmla="*/ 373629 h 1588105"/>
              <a:gd name="connsiteX85" fmla="*/ 143371 w 6650981"/>
              <a:gd name="connsiteY85" fmla="*/ 342979 h 1588105"/>
              <a:gd name="connsiteX86" fmla="*/ 157966 w 6650981"/>
              <a:gd name="connsiteY86" fmla="*/ 312330 h 1588105"/>
              <a:gd name="connsiteX87" fmla="*/ 172561 w 6650981"/>
              <a:gd name="connsiteY87" fmla="*/ 286060 h 1588105"/>
              <a:gd name="connsiteX88" fmla="*/ 187155 w 6650981"/>
              <a:gd name="connsiteY88" fmla="*/ 259789 h 1588105"/>
              <a:gd name="connsiteX89" fmla="*/ 147749 w 6650981"/>
              <a:gd name="connsiteY89" fmla="*/ 344439 h 1588105"/>
              <a:gd name="connsiteX90" fmla="*/ 133154 w 6650981"/>
              <a:gd name="connsiteY90" fmla="*/ 376548 h 1588105"/>
              <a:gd name="connsiteX91" fmla="*/ 120019 w 6650981"/>
              <a:gd name="connsiteY91" fmla="*/ 402819 h 1588105"/>
              <a:gd name="connsiteX92" fmla="*/ 106884 w 6650981"/>
              <a:gd name="connsiteY92" fmla="*/ 429089 h 1588105"/>
              <a:gd name="connsiteX93" fmla="*/ 117100 w 6650981"/>
              <a:gd name="connsiteY93" fmla="*/ 401359 h 1588105"/>
              <a:gd name="connsiteX94" fmla="*/ 89370 w 6650981"/>
              <a:gd name="connsiteY94" fmla="*/ 472874 h 1588105"/>
              <a:gd name="connsiteX95" fmla="*/ 77693 w 6650981"/>
              <a:gd name="connsiteY95" fmla="*/ 499145 h 1588105"/>
              <a:gd name="connsiteX96" fmla="*/ 63099 w 6650981"/>
              <a:gd name="connsiteY96" fmla="*/ 538551 h 1588105"/>
              <a:gd name="connsiteX97" fmla="*/ 48504 w 6650981"/>
              <a:gd name="connsiteY97" fmla="*/ 582335 h 1588105"/>
              <a:gd name="connsiteX98" fmla="*/ 41206 w 6650981"/>
              <a:gd name="connsiteY98" fmla="*/ 605687 h 1588105"/>
              <a:gd name="connsiteX99" fmla="*/ 36828 w 6650981"/>
              <a:gd name="connsiteY99" fmla="*/ 627580 h 1588105"/>
              <a:gd name="connsiteX100" fmla="*/ 29531 w 6650981"/>
              <a:gd name="connsiteY100" fmla="*/ 668445 h 1588105"/>
              <a:gd name="connsiteX101" fmla="*/ 26612 w 6650981"/>
              <a:gd name="connsiteY101" fmla="*/ 696175 h 1588105"/>
              <a:gd name="connsiteX102" fmla="*/ 28071 w 6650981"/>
              <a:gd name="connsiteY102" fmla="*/ 704932 h 1588105"/>
              <a:gd name="connsiteX103" fmla="*/ 25152 w 6650981"/>
              <a:gd name="connsiteY103" fmla="*/ 696175 h 1588105"/>
              <a:gd name="connsiteX104" fmla="*/ 25152 w 6650981"/>
              <a:gd name="connsiteY104" fmla="*/ 666986 h 1588105"/>
              <a:gd name="connsiteX105" fmla="*/ 30990 w 6650981"/>
              <a:gd name="connsiteY105" fmla="*/ 626120 h 1588105"/>
              <a:gd name="connsiteX106" fmla="*/ 36828 w 6650981"/>
              <a:gd name="connsiteY106" fmla="*/ 604228 h 1588105"/>
              <a:gd name="connsiteX107" fmla="*/ 42666 w 6650981"/>
              <a:gd name="connsiteY107" fmla="*/ 580876 h 1588105"/>
              <a:gd name="connsiteX108" fmla="*/ 58720 w 6650981"/>
              <a:gd name="connsiteY108" fmla="*/ 535632 h 1588105"/>
              <a:gd name="connsiteX109" fmla="*/ 74775 w 6650981"/>
              <a:gd name="connsiteY109" fmla="*/ 499145 h 1588105"/>
              <a:gd name="connsiteX110" fmla="*/ 87910 w 6650981"/>
              <a:gd name="connsiteY110" fmla="*/ 472874 h 1588105"/>
              <a:gd name="connsiteX111" fmla="*/ 93748 w 6650981"/>
              <a:gd name="connsiteY111" fmla="*/ 462657 h 1588105"/>
              <a:gd name="connsiteX112" fmla="*/ 89370 w 6650981"/>
              <a:gd name="connsiteY112" fmla="*/ 472874 h 1588105"/>
              <a:gd name="connsiteX113" fmla="*/ 122938 w 6650981"/>
              <a:gd name="connsiteY113" fmla="*/ 446603 h 1588105"/>
              <a:gd name="connsiteX114" fmla="*/ 96667 w 6650981"/>
              <a:gd name="connsiteY114" fmla="*/ 502064 h 1588105"/>
              <a:gd name="connsiteX115" fmla="*/ 101046 w 6650981"/>
              <a:gd name="connsiteY115" fmla="*/ 486009 h 1588105"/>
              <a:gd name="connsiteX116" fmla="*/ 117100 w 6650981"/>
              <a:gd name="connsiteY116" fmla="*/ 443684 h 1588105"/>
              <a:gd name="connsiteX117" fmla="*/ 128776 w 6650981"/>
              <a:gd name="connsiteY117" fmla="*/ 415954 h 1588105"/>
              <a:gd name="connsiteX118" fmla="*/ 141911 w 6650981"/>
              <a:gd name="connsiteY118" fmla="*/ 385305 h 1588105"/>
              <a:gd name="connsiteX119" fmla="*/ 174020 w 6650981"/>
              <a:gd name="connsiteY119" fmla="*/ 319628 h 1588105"/>
              <a:gd name="connsiteX120" fmla="*/ 191534 w 6650981"/>
              <a:gd name="connsiteY120" fmla="*/ 287519 h 1588105"/>
              <a:gd name="connsiteX121" fmla="*/ 209048 w 6650981"/>
              <a:gd name="connsiteY121" fmla="*/ 256870 h 1588105"/>
              <a:gd name="connsiteX122" fmla="*/ 242616 w 6650981"/>
              <a:gd name="connsiteY122" fmla="*/ 202869 h 1588105"/>
              <a:gd name="connsiteX123" fmla="*/ 267427 w 6650981"/>
              <a:gd name="connsiteY123" fmla="*/ 164922 h 1588105"/>
              <a:gd name="connsiteX124" fmla="*/ 277643 w 6650981"/>
              <a:gd name="connsiteY124" fmla="*/ 151787 h 1588105"/>
              <a:gd name="connsiteX125" fmla="*/ 246995 w 6650981"/>
              <a:gd name="connsiteY125" fmla="*/ 205788 h 1588105"/>
              <a:gd name="connsiteX126" fmla="*/ 217804 w 6650981"/>
              <a:gd name="connsiteY126" fmla="*/ 261248 h 1588105"/>
              <a:gd name="connsiteX127" fmla="*/ 182777 w 6650981"/>
              <a:gd name="connsiteY127" fmla="*/ 325466 h 1588105"/>
              <a:gd name="connsiteX128" fmla="*/ 150668 w 6650981"/>
              <a:gd name="connsiteY128" fmla="*/ 389683 h 1588105"/>
              <a:gd name="connsiteX129" fmla="*/ 122938 w 6650981"/>
              <a:gd name="connsiteY129" fmla="*/ 446603 h 1588105"/>
              <a:gd name="connsiteX130" fmla="*/ 337483 w 6650981"/>
              <a:gd name="connsiteY130" fmla="*/ 604228 h 1588105"/>
              <a:gd name="connsiteX131" fmla="*/ 299536 w 6650981"/>
              <a:gd name="connsiteY131" fmla="*/ 646553 h 1588105"/>
              <a:gd name="connsiteX132" fmla="*/ 264508 w 6650981"/>
              <a:gd name="connsiteY132" fmla="*/ 681581 h 1588105"/>
              <a:gd name="connsiteX133" fmla="*/ 238237 w 6650981"/>
              <a:gd name="connsiteY133" fmla="*/ 703473 h 1588105"/>
              <a:gd name="connsiteX134" fmla="*/ 228021 w 6650981"/>
              <a:gd name="connsiteY134" fmla="*/ 712230 h 1588105"/>
              <a:gd name="connsiteX135" fmla="*/ 236778 w 6650981"/>
              <a:gd name="connsiteY135" fmla="*/ 703473 h 1588105"/>
              <a:gd name="connsiteX136" fmla="*/ 261589 w 6650981"/>
              <a:gd name="connsiteY136" fmla="*/ 678662 h 1588105"/>
              <a:gd name="connsiteX137" fmla="*/ 295157 w 6650981"/>
              <a:gd name="connsiteY137" fmla="*/ 643634 h 1588105"/>
              <a:gd name="connsiteX138" fmla="*/ 333104 w 6650981"/>
              <a:gd name="connsiteY138" fmla="*/ 601309 h 1588105"/>
              <a:gd name="connsiteX139" fmla="*/ 400240 w 6650981"/>
              <a:gd name="connsiteY139" fmla="*/ 521037 h 1588105"/>
              <a:gd name="connsiteX140" fmla="*/ 430890 w 6650981"/>
              <a:gd name="connsiteY140" fmla="*/ 484550 h 1588105"/>
              <a:gd name="connsiteX141" fmla="*/ 403159 w 6650981"/>
              <a:gd name="connsiteY141" fmla="*/ 523956 h 1588105"/>
              <a:gd name="connsiteX142" fmla="*/ 372511 w 6650981"/>
              <a:gd name="connsiteY142" fmla="*/ 561903 h 1588105"/>
              <a:gd name="connsiteX143" fmla="*/ 337483 w 6650981"/>
              <a:gd name="connsiteY143" fmla="*/ 604228 h 1588105"/>
              <a:gd name="connsiteX144" fmla="*/ 384186 w 6650981"/>
              <a:gd name="connsiteY144" fmla="*/ 563362 h 1588105"/>
              <a:gd name="connsiteX145" fmla="*/ 397322 w 6650981"/>
              <a:gd name="connsiteY145" fmla="*/ 547308 h 1588105"/>
              <a:gd name="connsiteX146" fmla="*/ 429430 w 6650981"/>
              <a:gd name="connsiteY146" fmla="*/ 506442 h 1588105"/>
              <a:gd name="connsiteX147" fmla="*/ 476134 w 6650981"/>
              <a:gd name="connsiteY147" fmla="*/ 449522 h 1588105"/>
              <a:gd name="connsiteX148" fmla="*/ 498026 w 6650981"/>
              <a:gd name="connsiteY148" fmla="*/ 423251 h 1588105"/>
              <a:gd name="connsiteX149" fmla="*/ 483432 w 6650981"/>
              <a:gd name="connsiteY149" fmla="*/ 455360 h 1588105"/>
              <a:gd name="connsiteX150" fmla="*/ 483432 w 6650981"/>
              <a:gd name="connsiteY150" fmla="*/ 456820 h 1588105"/>
              <a:gd name="connsiteX151" fmla="*/ 433809 w 6650981"/>
              <a:gd name="connsiteY151" fmla="*/ 510821 h 1588105"/>
              <a:gd name="connsiteX152" fmla="*/ 384186 w 6650981"/>
              <a:gd name="connsiteY152" fmla="*/ 563362 h 1588105"/>
              <a:gd name="connsiteX153" fmla="*/ 263049 w 6650981"/>
              <a:gd name="connsiteY153" fmla="*/ 1255159 h 1588105"/>
              <a:gd name="connsiteX154" fmla="*/ 246995 w 6650981"/>
              <a:gd name="connsiteY154" fmla="*/ 1306241 h 1588105"/>
              <a:gd name="connsiteX155" fmla="*/ 230940 w 6650981"/>
              <a:gd name="connsiteY155" fmla="*/ 1364621 h 1588105"/>
              <a:gd name="connsiteX156" fmla="*/ 214886 w 6650981"/>
              <a:gd name="connsiteY156" fmla="*/ 1424460 h 1588105"/>
              <a:gd name="connsiteX157" fmla="*/ 201750 w 6650981"/>
              <a:gd name="connsiteY157" fmla="*/ 1475542 h 1588105"/>
              <a:gd name="connsiteX158" fmla="*/ 195912 w 6650981"/>
              <a:gd name="connsiteY158" fmla="*/ 1513488 h 1588105"/>
              <a:gd name="connsiteX159" fmla="*/ 195912 w 6650981"/>
              <a:gd name="connsiteY159" fmla="*/ 1523705 h 1588105"/>
              <a:gd name="connsiteX160" fmla="*/ 194453 w 6650981"/>
              <a:gd name="connsiteY160" fmla="*/ 1513488 h 1588105"/>
              <a:gd name="connsiteX161" fmla="*/ 198831 w 6650981"/>
              <a:gd name="connsiteY161" fmla="*/ 1475542 h 1588105"/>
              <a:gd name="connsiteX162" fmla="*/ 209048 w 6650981"/>
              <a:gd name="connsiteY162" fmla="*/ 1423000 h 1588105"/>
              <a:gd name="connsiteX163" fmla="*/ 225102 w 6650981"/>
              <a:gd name="connsiteY163" fmla="*/ 1363161 h 1588105"/>
              <a:gd name="connsiteX164" fmla="*/ 242616 w 6650981"/>
              <a:gd name="connsiteY164" fmla="*/ 1304782 h 1588105"/>
              <a:gd name="connsiteX165" fmla="*/ 258670 w 6650981"/>
              <a:gd name="connsiteY165" fmla="*/ 1253700 h 1588105"/>
              <a:gd name="connsiteX166" fmla="*/ 276184 w 6650981"/>
              <a:gd name="connsiteY166" fmla="*/ 1204077 h 1588105"/>
              <a:gd name="connsiteX167" fmla="*/ 263049 w 6650981"/>
              <a:gd name="connsiteY167" fmla="*/ 1255159 h 1588105"/>
              <a:gd name="connsiteX168" fmla="*/ 381267 w 6650981"/>
              <a:gd name="connsiteY168" fmla="*/ 769150 h 1588105"/>
              <a:gd name="connsiteX169" fmla="*/ 353536 w 6650981"/>
              <a:gd name="connsiteY169" fmla="*/ 846503 h 1588105"/>
              <a:gd name="connsiteX170" fmla="*/ 300996 w 6650981"/>
              <a:gd name="connsiteY170" fmla="*/ 992451 h 1588105"/>
              <a:gd name="connsiteX171" fmla="*/ 283482 w 6650981"/>
              <a:gd name="connsiteY171" fmla="*/ 1040614 h 1588105"/>
              <a:gd name="connsiteX172" fmla="*/ 276184 w 6650981"/>
              <a:gd name="connsiteY172" fmla="*/ 1058128 h 1588105"/>
              <a:gd name="connsiteX173" fmla="*/ 298076 w 6650981"/>
              <a:gd name="connsiteY173" fmla="*/ 990992 h 1588105"/>
              <a:gd name="connsiteX174" fmla="*/ 321428 w 6650981"/>
              <a:gd name="connsiteY174" fmla="*/ 923855 h 1588105"/>
              <a:gd name="connsiteX175" fmla="*/ 349158 w 6650981"/>
              <a:gd name="connsiteY175" fmla="*/ 845043 h 1588105"/>
              <a:gd name="connsiteX176" fmla="*/ 376889 w 6650981"/>
              <a:gd name="connsiteY176" fmla="*/ 767690 h 1588105"/>
              <a:gd name="connsiteX177" fmla="*/ 403159 w 6650981"/>
              <a:gd name="connsiteY177" fmla="*/ 700554 h 1588105"/>
              <a:gd name="connsiteX178" fmla="*/ 427971 w 6650981"/>
              <a:gd name="connsiteY178" fmla="*/ 634877 h 1588105"/>
              <a:gd name="connsiteX179" fmla="*/ 406078 w 6650981"/>
              <a:gd name="connsiteY179" fmla="*/ 700554 h 1588105"/>
              <a:gd name="connsiteX180" fmla="*/ 381267 w 6650981"/>
              <a:gd name="connsiteY180" fmla="*/ 769150 h 1588105"/>
              <a:gd name="connsiteX181" fmla="*/ 733003 w 6650981"/>
              <a:gd name="connsiteY181" fmla="*/ 650931 h 1588105"/>
              <a:gd name="connsiteX182" fmla="*/ 705273 w 6650981"/>
              <a:gd name="connsiteY182" fmla="*/ 691797 h 1588105"/>
              <a:gd name="connsiteX183" fmla="*/ 686300 w 6650981"/>
              <a:gd name="connsiteY183" fmla="*/ 719527 h 1588105"/>
              <a:gd name="connsiteX184" fmla="*/ 662948 w 6650981"/>
              <a:gd name="connsiteY184" fmla="*/ 748717 h 1588105"/>
              <a:gd name="connsiteX185" fmla="*/ 611866 w 6650981"/>
              <a:gd name="connsiteY185" fmla="*/ 811475 h 1588105"/>
              <a:gd name="connsiteX186" fmla="*/ 557865 w 6650981"/>
              <a:gd name="connsiteY186" fmla="*/ 871314 h 1588105"/>
              <a:gd name="connsiteX187" fmla="*/ 509702 w 6650981"/>
              <a:gd name="connsiteY187" fmla="*/ 920937 h 1588105"/>
              <a:gd name="connsiteX188" fmla="*/ 489269 w 6650981"/>
              <a:gd name="connsiteY188" fmla="*/ 941369 h 1588105"/>
              <a:gd name="connsiteX189" fmla="*/ 474674 w 6650981"/>
              <a:gd name="connsiteY189" fmla="*/ 957424 h 1588105"/>
              <a:gd name="connsiteX190" fmla="*/ 462998 w 6650981"/>
              <a:gd name="connsiteY190" fmla="*/ 972019 h 1588105"/>
              <a:gd name="connsiteX191" fmla="*/ 461539 w 6650981"/>
              <a:gd name="connsiteY191" fmla="*/ 972019 h 1588105"/>
              <a:gd name="connsiteX192" fmla="*/ 464458 w 6650981"/>
              <a:gd name="connsiteY192" fmla="*/ 967640 h 1588105"/>
              <a:gd name="connsiteX193" fmla="*/ 473215 w 6650981"/>
              <a:gd name="connsiteY193" fmla="*/ 955964 h 1588105"/>
              <a:gd name="connsiteX194" fmla="*/ 503864 w 6650981"/>
              <a:gd name="connsiteY194" fmla="*/ 916558 h 1588105"/>
              <a:gd name="connsiteX195" fmla="*/ 603109 w 6650981"/>
              <a:gd name="connsiteY195" fmla="*/ 804178 h 1588105"/>
              <a:gd name="connsiteX196" fmla="*/ 700895 w 6650981"/>
              <a:gd name="connsiteY196" fmla="*/ 687419 h 1588105"/>
              <a:gd name="connsiteX197" fmla="*/ 730084 w 6650981"/>
              <a:gd name="connsiteY197" fmla="*/ 649472 h 1588105"/>
              <a:gd name="connsiteX198" fmla="*/ 741761 w 6650981"/>
              <a:gd name="connsiteY198" fmla="*/ 633418 h 1588105"/>
              <a:gd name="connsiteX199" fmla="*/ 743220 w 6650981"/>
              <a:gd name="connsiteY199" fmla="*/ 634877 h 1588105"/>
              <a:gd name="connsiteX200" fmla="*/ 733003 w 6650981"/>
              <a:gd name="connsiteY200" fmla="*/ 650931 h 1588105"/>
              <a:gd name="connsiteX201" fmla="*/ 1078902 w 6650981"/>
              <a:gd name="connsiteY201" fmla="*/ 90731 h 1588105"/>
              <a:gd name="connsiteX202" fmla="*/ 1094956 w 6650981"/>
              <a:gd name="connsiteY202" fmla="*/ 76137 h 1588105"/>
              <a:gd name="connsiteX203" fmla="*/ 1118308 w 6650981"/>
              <a:gd name="connsiteY203" fmla="*/ 57163 h 1588105"/>
              <a:gd name="connsiteX204" fmla="*/ 1148957 w 6650981"/>
              <a:gd name="connsiteY204" fmla="*/ 38190 h 1588105"/>
              <a:gd name="connsiteX205" fmla="*/ 1182526 w 6650981"/>
              <a:gd name="connsiteY205" fmla="*/ 23595 h 1588105"/>
              <a:gd name="connsiteX206" fmla="*/ 1197121 w 6650981"/>
              <a:gd name="connsiteY206" fmla="*/ 19217 h 1588105"/>
              <a:gd name="connsiteX207" fmla="*/ 1211716 w 6650981"/>
              <a:gd name="connsiteY207" fmla="*/ 16298 h 1588105"/>
              <a:gd name="connsiteX208" fmla="*/ 1224851 w 6650981"/>
              <a:gd name="connsiteY208" fmla="*/ 14838 h 1588105"/>
              <a:gd name="connsiteX209" fmla="*/ 1233608 w 6650981"/>
              <a:gd name="connsiteY209" fmla="*/ 14838 h 1588105"/>
              <a:gd name="connsiteX210" fmla="*/ 1242365 w 6650981"/>
              <a:gd name="connsiteY210" fmla="*/ 14838 h 1588105"/>
              <a:gd name="connsiteX211" fmla="*/ 1235067 w 6650981"/>
              <a:gd name="connsiteY211" fmla="*/ 16298 h 1588105"/>
              <a:gd name="connsiteX212" fmla="*/ 1224851 w 6650981"/>
              <a:gd name="connsiteY212" fmla="*/ 19217 h 1588105"/>
              <a:gd name="connsiteX213" fmla="*/ 1213175 w 6650981"/>
              <a:gd name="connsiteY213" fmla="*/ 22136 h 1588105"/>
              <a:gd name="connsiteX214" fmla="*/ 1185445 w 6650981"/>
              <a:gd name="connsiteY214" fmla="*/ 32352 h 1588105"/>
              <a:gd name="connsiteX215" fmla="*/ 1170850 w 6650981"/>
              <a:gd name="connsiteY215" fmla="*/ 39649 h 1588105"/>
              <a:gd name="connsiteX216" fmla="*/ 1154795 w 6650981"/>
              <a:gd name="connsiteY216" fmla="*/ 48406 h 1588105"/>
              <a:gd name="connsiteX217" fmla="*/ 1138741 w 6650981"/>
              <a:gd name="connsiteY217" fmla="*/ 55704 h 1588105"/>
              <a:gd name="connsiteX218" fmla="*/ 1124146 w 6650981"/>
              <a:gd name="connsiteY218" fmla="*/ 64461 h 1588105"/>
              <a:gd name="connsiteX219" fmla="*/ 1097875 w 6650981"/>
              <a:gd name="connsiteY219" fmla="*/ 80515 h 1588105"/>
              <a:gd name="connsiteX220" fmla="*/ 1073064 w 6650981"/>
              <a:gd name="connsiteY220" fmla="*/ 96569 h 1588105"/>
              <a:gd name="connsiteX221" fmla="*/ 1078902 w 6650981"/>
              <a:gd name="connsiteY221" fmla="*/ 90731 h 1588105"/>
              <a:gd name="connsiteX222" fmla="*/ 1065767 w 6650981"/>
              <a:gd name="connsiteY222" fmla="*/ 118462 h 1588105"/>
              <a:gd name="connsiteX223" fmla="*/ 1109551 w 6650981"/>
              <a:gd name="connsiteY223" fmla="*/ 84894 h 1588105"/>
              <a:gd name="connsiteX224" fmla="*/ 1159174 w 6650981"/>
              <a:gd name="connsiteY224" fmla="*/ 57163 h 1588105"/>
              <a:gd name="connsiteX225" fmla="*/ 1182526 w 6650981"/>
              <a:gd name="connsiteY225" fmla="*/ 46947 h 1588105"/>
              <a:gd name="connsiteX226" fmla="*/ 1182526 w 6650981"/>
              <a:gd name="connsiteY226" fmla="*/ 48406 h 1588105"/>
              <a:gd name="connsiteX227" fmla="*/ 1176688 w 6650981"/>
              <a:gd name="connsiteY227" fmla="*/ 51325 h 1588105"/>
              <a:gd name="connsiteX228" fmla="*/ 1160634 w 6650981"/>
              <a:gd name="connsiteY228" fmla="*/ 60082 h 1588105"/>
              <a:gd name="connsiteX229" fmla="*/ 1137281 w 6650981"/>
              <a:gd name="connsiteY229" fmla="*/ 73218 h 1588105"/>
              <a:gd name="connsiteX230" fmla="*/ 1112470 w 6650981"/>
              <a:gd name="connsiteY230" fmla="*/ 89272 h 1588105"/>
              <a:gd name="connsiteX231" fmla="*/ 1089119 w 6650981"/>
              <a:gd name="connsiteY231" fmla="*/ 105326 h 1588105"/>
              <a:gd name="connsiteX232" fmla="*/ 1067226 w 6650981"/>
              <a:gd name="connsiteY232" fmla="*/ 119921 h 1588105"/>
              <a:gd name="connsiteX233" fmla="*/ 1052631 w 6650981"/>
              <a:gd name="connsiteY233" fmla="*/ 131597 h 1588105"/>
              <a:gd name="connsiteX234" fmla="*/ 1048253 w 6650981"/>
              <a:gd name="connsiteY234" fmla="*/ 135976 h 1588105"/>
              <a:gd name="connsiteX235" fmla="*/ 1046793 w 6650981"/>
              <a:gd name="connsiteY235" fmla="*/ 135976 h 1588105"/>
              <a:gd name="connsiteX236" fmla="*/ 1065767 w 6650981"/>
              <a:gd name="connsiteY236" fmla="*/ 118462 h 1588105"/>
              <a:gd name="connsiteX237" fmla="*/ 1049713 w 6650981"/>
              <a:gd name="connsiteY237" fmla="*/ 367791 h 1588105"/>
              <a:gd name="connsiteX238" fmla="*/ 1062847 w 6650981"/>
              <a:gd name="connsiteY238" fmla="*/ 354655 h 1588105"/>
              <a:gd name="connsiteX239" fmla="*/ 1100794 w 6650981"/>
              <a:gd name="connsiteY239" fmla="*/ 319628 h 1588105"/>
              <a:gd name="connsiteX240" fmla="*/ 1116849 w 6650981"/>
              <a:gd name="connsiteY240" fmla="*/ 307952 h 1588105"/>
              <a:gd name="connsiteX241" fmla="*/ 1102254 w 6650981"/>
              <a:gd name="connsiteY241" fmla="*/ 322547 h 1588105"/>
              <a:gd name="connsiteX242" fmla="*/ 1087659 w 6650981"/>
              <a:gd name="connsiteY242" fmla="*/ 337142 h 1588105"/>
              <a:gd name="connsiteX243" fmla="*/ 1067226 w 6650981"/>
              <a:gd name="connsiteY243" fmla="*/ 359034 h 1588105"/>
              <a:gd name="connsiteX244" fmla="*/ 1045334 w 6650981"/>
              <a:gd name="connsiteY244" fmla="*/ 383845 h 1588105"/>
              <a:gd name="connsiteX245" fmla="*/ 1049713 w 6650981"/>
              <a:gd name="connsiteY245" fmla="*/ 367791 h 1588105"/>
              <a:gd name="connsiteX246" fmla="*/ 993279 w 6650981"/>
              <a:gd name="connsiteY246" fmla="*/ 440522 h 1588105"/>
              <a:gd name="connsiteX247" fmla="*/ 995712 w 6650981"/>
              <a:gd name="connsiteY247" fmla="*/ 448063 h 1588105"/>
              <a:gd name="connsiteX248" fmla="*/ 972359 w 6650981"/>
              <a:gd name="connsiteY248" fmla="*/ 480171 h 1588105"/>
              <a:gd name="connsiteX249" fmla="*/ 955332 w 6650981"/>
              <a:gd name="connsiteY249" fmla="*/ 507172 h 1588105"/>
              <a:gd name="connsiteX250" fmla="*/ 993279 w 6650981"/>
              <a:gd name="connsiteY250" fmla="*/ 440522 h 1588105"/>
              <a:gd name="connsiteX251" fmla="*/ 884791 w 6650981"/>
              <a:gd name="connsiteY251" fmla="*/ 640715 h 1588105"/>
              <a:gd name="connsiteX252" fmla="*/ 881871 w 6650981"/>
              <a:gd name="connsiteY252" fmla="*/ 661148 h 1588105"/>
              <a:gd name="connsiteX253" fmla="*/ 880412 w 6650981"/>
              <a:gd name="connsiteY253" fmla="*/ 668445 h 1588105"/>
              <a:gd name="connsiteX254" fmla="*/ 880412 w 6650981"/>
              <a:gd name="connsiteY254" fmla="*/ 661148 h 1588105"/>
              <a:gd name="connsiteX255" fmla="*/ 881871 w 6650981"/>
              <a:gd name="connsiteY255" fmla="*/ 640715 h 1588105"/>
              <a:gd name="connsiteX256" fmla="*/ 883331 w 6650981"/>
              <a:gd name="connsiteY256" fmla="*/ 627580 h 1588105"/>
              <a:gd name="connsiteX257" fmla="*/ 885763 w 6650981"/>
              <a:gd name="connsiteY257" fmla="*/ 614444 h 1588105"/>
              <a:gd name="connsiteX258" fmla="*/ 894277 w 6650981"/>
              <a:gd name="connsiteY258" fmla="*/ 602039 h 1588105"/>
              <a:gd name="connsiteX259" fmla="*/ 890628 w 6650981"/>
              <a:gd name="connsiteY259" fmla="*/ 614444 h 1588105"/>
              <a:gd name="connsiteX260" fmla="*/ 887709 w 6650981"/>
              <a:gd name="connsiteY260" fmla="*/ 627580 h 1588105"/>
              <a:gd name="connsiteX261" fmla="*/ 884791 w 6650981"/>
              <a:gd name="connsiteY261" fmla="*/ 640715 h 1588105"/>
              <a:gd name="connsiteX262" fmla="*/ 896466 w 6650981"/>
              <a:gd name="connsiteY262" fmla="*/ 643634 h 1588105"/>
              <a:gd name="connsiteX263" fmla="*/ 890628 w 6650981"/>
              <a:gd name="connsiteY263" fmla="*/ 665526 h 1588105"/>
              <a:gd name="connsiteX264" fmla="*/ 889169 w 6650981"/>
              <a:gd name="connsiteY264" fmla="*/ 680121 h 1588105"/>
              <a:gd name="connsiteX265" fmla="*/ 889169 w 6650981"/>
              <a:gd name="connsiteY265" fmla="*/ 665526 h 1588105"/>
              <a:gd name="connsiteX266" fmla="*/ 892088 w 6650981"/>
              <a:gd name="connsiteY266" fmla="*/ 643634 h 1588105"/>
              <a:gd name="connsiteX267" fmla="*/ 893547 w 6650981"/>
              <a:gd name="connsiteY267" fmla="*/ 629039 h 1588105"/>
              <a:gd name="connsiteX268" fmla="*/ 897925 w 6650981"/>
              <a:gd name="connsiteY268" fmla="*/ 614444 h 1588105"/>
              <a:gd name="connsiteX269" fmla="*/ 908142 w 6650981"/>
              <a:gd name="connsiteY269" fmla="*/ 582335 h 1588105"/>
              <a:gd name="connsiteX270" fmla="*/ 908872 w 6650981"/>
              <a:gd name="connsiteY270" fmla="*/ 580389 h 1588105"/>
              <a:gd name="connsiteX271" fmla="*/ 949494 w 6650981"/>
              <a:gd name="connsiteY271" fmla="*/ 516902 h 1588105"/>
              <a:gd name="connsiteX272" fmla="*/ 931250 w 6650981"/>
              <a:gd name="connsiteY272" fmla="*/ 550470 h 1588105"/>
              <a:gd name="connsiteX273" fmla="*/ 923953 w 6650981"/>
              <a:gd name="connsiteY273" fmla="*/ 567984 h 1588105"/>
              <a:gd name="connsiteX274" fmla="*/ 915197 w 6650981"/>
              <a:gd name="connsiteY274" fmla="*/ 585498 h 1588105"/>
              <a:gd name="connsiteX275" fmla="*/ 903520 w 6650981"/>
              <a:gd name="connsiteY275" fmla="*/ 616147 h 1588105"/>
              <a:gd name="connsiteX276" fmla="*/ 896466 w 6650981"/>
              <a:gd name="connsiteY276" fmla="*/ 643634 h 1588105"/>
              <a:gd name="connsiteX277" fmla="*/ 906683 w 6650981"/>
              <a:gd name="connsiteY277" fmla="*/ 709311 h 1588105"/>
              <a:gd name="connsiteX278" fmla="*/ 1000090 w 6650981"/>
              <a:gd name="connsiteY278" fmla="*/ 462657 h 1588105"/>
              <a:gd name="connsiteX279" fmla="*/ 1112470 w 6650981"/>
              <a:gd name="connsiteY279" fmla="*/ 599849 h 1588105"/>
              <a:gd name="connsiteX280" fmla="*/ 906683 w 6650981"/>
              <a:gd name="connsiteY280" fmla="*/ 709311 h 1588105"/>
              <a:gd name="connsiteX281" fmla="*/ 1106633 w 6650981"/>
              <a:gd name="connsiteY281" fmla="*/ 621742 h 1588105"/>
              <a:gd name="connsiteX282" fmla="*/ 1081821 w 6650981"/>
              <a:gd name="connsiteY282" fmla="*/ 643634 h 1588105"/>
              <a:gd name="connsiteX283" fmla="*/ 1061388 w 6650981"/>
              <a:gd name="connsiteY283" fmla="*/ 659688 h 1588105"/>
              <a:gd name="connsiteX284" fmla="*/ 1043874 w 6650981"/>
              <a:gd name="connsiteY284" fmla="*/ 672824 h 1588105"/>
              <a:gd name="connsiteX285" fmla="*/ 1061388 w 6650981"/>
              <a:gd name="connsiteY285" fmla="*/ 658229 h 1588105"/>
              <a:gd name="connsiteX286" fmla="*/ 1080361 w 6650981"/>
              <a:gd name="connsiteY286" fmla="*/ 642174 h 1588105"/>
              <a:gd name="connsiteX287" fmla="*/ 1103714 w 6650981"/>
              <a:gd name="connsiteY287" fmla="*/ 620282 h 1588105"/>
              <a:gd name="connsiteX288" fmla="*/ 1119767 w 6650981"/>
              <a:gd name="connsiteY288" fmla="*/ 604228 h 1588105"/>
              <a:gd name="connsiteX289" fmla="*/ 1122687 w 6650981"/>
              <a:gd name="connsiteY289" fmla="*/ 605687 h 1588105"/>
              <a:gd name="connsiteX290" fmla="*/ 1106633 w 6650981"/>
              <a:gd name="connsiteY290" fmla="*/ 621742 h 1588105"/>
              <a:gd name="connsiteX291" fmla="*/ 1040955 w 6650981"/>
              <a:gd name="connsiteY291" fmla="*/ 411575 h 1588105"/>
              <a:gd name="connsiteX292" fmla="*/ 1138741 w 6650981"/>
              <a:gd name="connsiteY292" fmla="*/ 313790 h 1588105"/>
              <a:gd name="connsiteX293" fmla="*/ 1115389 w 6650981"/>
              <a:gd name="connsiteY293" fmla="*/ 242275 h 1588105"/>
              <a:gd name="connsiteX294" fmla="*/ 1296366 w 6650981"/>
              <a:gd name="connsiteY294" fmla="*/ 116759 h 1588105"/>
              <a:gd name="connsiteX295" fmla="*/ 1322637 w 6650981"/>
              <a:gd name="connsiteY295" fmla="*/ 150327 h 1588105"/>
              <a:gd name="connsiteX296" fmla="*/ 1163552 w 6650981"/>
              <a:gd name="connsiteY296" fmla="*/ 540010 h 1588105"/>
              <a:gd name="connsiteX297" fmla="*/ 1040955 w 6650981"/>
              <a:gd name="connsiteY297" fmla="*/ 411575 h 1588105"/>
              <a:gd name="connsiteX298" fmla="*/ 1255500 w 6650981"/>
              <a:gd name="connsiteY298" fmla="*/ 421792 h 1588105"/>
              <a:gd name="connsiteX299" fmla="*/ 1245283 w 6650981"/>
              <a:gd name="connsiteY299" fmla="*/ 442225 h 1588105"/>
              <a:gd name="connsiteX300" fmla="*/ 1220472 w 6650981"/>
              <a:gd name="connsiteY300" fmla="*/ 484550 h 1588105"/>
              <a:gd name="connsiteX301" fmla="*/ 1192742 w 6650981"/>
              <a:gd name="connsiteY301" fmla="*/ 523956 h 1588105"/>
              <a:gd name="connsiteX302" fmla="*/ 1179607 w 6650981"/>
              <a:gd name="connsiteY302" fmla="*/ 541470 h 1588105"/>
              <a:gd name="connsiteX303" fmla="*/ 1173768 w 6650981"/>
              <a:gd name="connsiteY303" fmla="*/ 541470 h 1588105"/>
              <a:gd name="connsiteX304" fmla="*/ 1188363 w 6650981"/>
              <a:gd name="connsiteY304" fmla="*/ 521037 h 1588105"/>
              <a:gd name="connsiteX305" fmla="*/ 1216094 w 6650981"/>
              <a:gd name="connsiteY305" fmla="*/ 481631 h 1588105"/>
              <a:gd name="connsiteX306" fmla="*/ 1240905 w 6650981"/>
              <a:gd name="connsiteY306" fmla="*/ 439306 h 1588105"/>
              <a:gd name="connsiteX307" fmla="*/ 1251122 w 6650981"/>
              <a:gd name="connsiteY307" fmla="*/ 418873 h 1588105"/>
              <a:gd name="connsiteX308" fmla="*/ 1261338 w 6650981"/>
              <a:gd name="connsiteY308" fmla="*/ 398440 h 1588105"/>
              <a:gd name="connsiteX309" fmla="*/ 1280311 w 6650981"/>
              <a:gd name="connsiteY309" fmla="*/ 359034 h 1588105"/>
              <a:gd name="connsiteX310" fmla="*/ 1294906 w 6650981"/>
              <a:gd name="connsiteY310" fmla="*/ 322547 h 1588105"/>
              <a:gd name="connsiteX311" fmla="*/ 1315339 w 6650981"/>
              <a:gd name="connsiteY311" fmla="*/ 267086 h 1588105"/>
              <a:gd name="connsiteX312" fmla="*/ 1322637 w 6650981"/>
              <a:gd name="connsiteY312" fmla="*/ 246653 h 1588105"/>
              <a:gd name="connsiteX313" fmla="*/ 1316798 w 6650981"/>
              <a:gd name="connsiteY313" fmla="*/ 267086 h 1588105"/>
              <a:gd name="connsiteX314" fmla="*/ 1299284 w 6650981"/>
              <a:gd name="connsiteY314" fmla="*/ 324006 h 1588105"/>
              <a:gd name="connsiteX315" fmla="*/ 1284690 w 6650981"/>
              <a:gd name="connsiteY315" fmla="*/ 360493 h 1588105"/>
              <a:gd name="connsiteX316" fmla="*/ 1265716 w 6650981"/>
              <a:gd name="connsiteY316" fmla="*/ 399900 h 1588105"/>
              <a:gd name="connsiteX317" fmla="*/ 1255500 w 6650981"/>
              <a:gd name="connsiteY317" fmla="*/ 421792 h 1588105"/>
              <a:gd name="connsiteX318" fmla="*/ 1315339 w 6650981"/>
              <a:gd name="connsiteY318" fmla="*/ 315249 h 1588105"/>
              <a:gd name="connsiteX319" fmla="*/ 1300744 w 6650981"/>
              <a:gd name="connsiteY319" fmla="*/ 351736 h 1588105"/>
              <a:gd name="connsiteX320" fmla="*/ 1284690 w 6650981"/>
              <a:gd name="connsiteY320" fmla="*/ 386764 h 1588105"/>
              <a:gd name="connsiteX321" fmla="*/ 1287609 w 6650981"/>
              <a:gd name="connsiteY321" fmla="*/ 376548 h 1588105"/>
              <a:gd name="connsiteX322" fmla="*/ 1297825 w 6650981"/>
              <a:gd name="connsiteY322" fmla="*/ 350277 h 1588105"/>
              <a:gd name="connsiteX323" fmla="*/ 1310961 w 6650981"/>
              <a:gd name="connsiteY323" fmla="*/ 313790 h 1588105"/>
              <a:gd name="connsiteX324" fmla="*/ 1322637 w 6650981"/>
              <a:gd name="connsiteY324" fmla="*/ 268546 h 1588105"/>
              <a:gd name="connsiteX325" fmla="*/ 1332853 w 6650981"/>
              <a:gd name="connsiteY325" fmla="*/ 224761 h 1588105"/>
              <a:gd name="connsiteX326" fmla="*/ 1338690 w 6650981"/>
              <a:gd name="connsiteY326" fmla="*/ 185355 h 1588105"/>
              <a:gd name="connsiteX327" fmla="*/ 1341610 w 6650981"/>
              <a:gd name="connsiteY327" fmla="*/ 157625 h 1588105"/>
              <a:gd name="connsiteX328" fmla="*/ 1343069 w 6650981"/>
              <a:gd name="connsiteY328" fmla="*/ 145949 h 1588105"/>
              <a:gd name="connsiteX329" fmla="*/ 1343069 w 6650981"/>
              <a:gd name="connsiteY329" fmla="*/ 157625 h 1588105"/>
              <a:gd name="connsiteX330" fmla="*/ 1343069 w 6650981"/>
              <a:gd name="connsiteY330" fmla="*/ 185355 h 1588105"/>
              <a:gd name="connsiteX331" fmla="*/ 1337231 w 6650981"/>
              <a:gd name="connsiteY331" fmla="*/ 226221 h 1588105"/>
              <a:gd name="connsiteX332" fmla="*/ 1328474 w 6650981"/>
              <a:gd name="connsiteY332" fmla="*/ 270005 h 1588105"/>
              <a:gd name="connsiteX333" fmla="*/ 1315339 w 6650981"/>
              <a:gd name="connsiteY333" fmla="*/ 315249 h 1588105"/>
              <a:gd name="connsiteX334" fmla="*/ 1437936 w 6650981"/>
              <a:gd name="connsiteY334" fmla="*/ 616147 h 1588105"/>
              <a:gd name="connsiteX335" fmla="*/ 1440855 w 6650981"/>
              <a:gd name="connsiteY335" fmla="*/ 603985 h 1588105"/>
              <a:gd name="connsiteX336" fmla="*/ 1443774 w 6650981"/>
              <a:gd name="connsiteY336" fmla="*/ 602282 h 1588105"/>
              <a:gd name="connsiteX337" fmla="*/ 1437936 w 6650981"/>
              <a:gd name="connsiteY337" fmla="*/ 616147 h 1588105"/>
              <a:gd name="connsiteX338" fmla="*/ 1637886 w 6650981"/>
              <a:gd name="connsiteY338" fmla="*/ 659688 h 1588105"/>
              <a:gd name="connsiteX339" fmla="*/ 1680211 w 6650981"/>
              <a:gd name="connsiteY339" fmla="*/ 617363 h 1588105"/>
              <a:gd name="connsiteX340" fmla="*/ 1721076 w 6650981"/>
              <a:gd name="connsiteY340" fmla="*/ 570660 h 1588105"/>
              <a:gd name="connsiteX341" fmla="*/ 1738590 w 6650981"/>
              <a:gd name="connsiteY341" fmla="*/ 548767 h 1588105"/>
              <a:gd name="connsiteX342" fmla="*/ 1721076 w 6650981"/>
              <a:gd name="connsiteY342" fmla="*/ 572119 h 1588105"/>
              <a:gd name="connsiteX343" fmla="*/ 1681670 w 6650981"/>
              <a:gd name="connsiteY343" fmla="*/ 618823 h 1588105"/>
              <a:gd name="connsiteX344" fmla="*/ 1659778 w 6650981"/>
              <a:gd name="connsiteY344" fmla="*/ 642174 h 1588105"/>
              <a:gd name="connsiteX345" fmla="*/ 1637886 w 6650981"/>
              <a:gd name="connsiteY345" fmla="*/ 661148 h 1588105"/>
              <a:gd name="connsiteX346" fmla="*/ 1623291 w 6650981"/>
              <a:gd name="connsiteY346" fmla="*/ 674283 h 1588105"/>
              <a:gd name="connsiteX347" fmla="*/ 1617453 w 6650981"/>
              <a:gd name="connsiteY347" fmla="*/ 678662 h 1588105"/>
              <a:gd name="connsiteX348" fmla="*/ 1637886 w 6650981"/>
              <a:gd name="connsiteY348" fmla="*/ 659688 h 1588105"/>
              <a:gd name="connsiteX349" fmla="*/ 1715238 w 6650981"/>
              <a:gd name="connsiteY349" fmla="*/ 675986 h 1588105"/>
              <a:gd name="connsiteX350" fmla="*/ 1691887 w 6650981"/>
              <a:gd name="connsiteY350" fmla="*/ 700797 h 1588105"/>
              <a:gd name="connsiteX351" fmla="*/ 1656859 w 6650981"/>
              <a:gd name="connsiteY351" fmla="*/ 735825 h 1588105"/>
              <a:gd name="connsiteX352" fmla="*/ 1636426 w 6650981"/>
              <a:gd name="connsiteY352" fmla="*/ 753339 h 1588105"/>
              <a:gd name="connsiteX353" fmla="*/ 1613075 w 6650981"/>
              <a:gd name="connsiteY353" fmla="*/ 770853 h 1588105"/>
              <a:gd name="connsiteX354" fmla="*/ 1588263 w 6650981"/>
              <a:gd name="connsiteY354" fmla="*/ 785447 h 1588105"/>
              <a:gd name="connsiteX355" fmla="*/ 1576588 w 6650981"/>
              <a:gd name="connsiteY355" fmla="*/ 792745 h 1588105"/>
              <a:gd name="connsiteX356" fmla="*/ 1563452 w 6650981"/>
              <a:gd name="connsiteY356" fmla="*/ 798583 h 1588105"/>
              <a:gd name="connsiteX357" fmla="*/ 1551776 w 6650981"/>
              <a:gd name="connsiteY357" fmla="*/ 801502 h 1588105"/>
              <a:gd name="connsiteX358" fmla="*/ 1538640 w 6650981"/>
              <a:gd name="connsiteY358" fmla="*/ 804421 h 1588105"/>
              <a:gd name="connsiteX359" fmla="*/ 1532803 w 6650981"/>
              <a:gd name="connsiteY359" fmla="*/ 805880 h 1588105"/>
              <a:gd name="connsiteX360" fmla="*/ 1526965 w 6650981"/>
              <a:gd name="connsiteY360" fmla="*/ 805880 h 1588105"/>
              <a:gd name="connsiteX361" fmla="*/ 1515289 w 6650981"/>
              <a:gd name="connsiteY361" fmla="*/ 805880 h 1588105"/>
              <a:gd name="connsiteX362" fmla="*/ 1496315 w 6650981"/>
              <a:gd name="connsiteY362" fmla="*/ 801502 h 1588105"/>
              <a:gd name="connsiteX363" fmla="*/ 1489018 w 6650981"/>
              <a:gd name="connsiteY363" fmla="*/ 797123 h 1588105"/>
              <a:gd name="connsiteX364" fmla="*/ 1483180 w 6650981"/>
              <a:gd name="connsiteY364" fmla="*/ 794204 h 1588105"/>
              <a:gd name="connsiteX365" fmla="*/ 1474423 w 6650981"/>
              <a:gd name="connsiteY365" fmla="*/ 788366 h 1588105"/>
              <a:gd name="connsiteX366" fmla="*/ 1483180 w 6650981"/>
              <a:gd name="connsiteY366" fmla="*/ 792745 h 1588105"/>
              <a:gd name="connsiteX367" fmla="*/ 1489018 w 6650981"/>
              <a:gd name="connsiteY367" fmla="*/ 795664 h 1588105"/>
              <a:gd name="connsiteX368" fmla="*/ 1496315 w 6650981"/>
              <a:gd name="connsiteY368" fmla="*/ 798583 h 1588105"/>
              <a:gd name="connsiteX369" fmla="*/ 1505073 w 6650981"/>
              <a:gd name="connsiteY369" fmla="*/ 801502 h 1588105"/>
              <a:gd name="connsiteX370" fmla="*/ 1515289 w 6650981"/>
              <a:gd name="connsiteY370" fmla="*/ 802961 h 1588105"/>
              <a:gd name="connsiteX371" fmla="*/ 1526965 w 6650981"/>
              <a:gd name="connsiteY371" fmla="*/ 802961 h 1588105"/>
              <a:gd name="connsiteX372" fmla="*/ 1532803 w 6650981"/>
              <a:gd name="connsiteY372" fmla="*/ 801502 h 1588105"/>
              <a:gd name="connsiteX373" fmla="*/ 1538640 w 6650981"/>
              <a:gd name="connsiteY373" fmla="*/ 801502 h 1588105"/>
              <a:gd name="connsiteX374" fmla="*/ 1550316 w 6650981"/>
              <a:gd name="connsiteY374" fmla="*/ 797123 h 1588105"/>
              <a:gd name="connsiteX375" fmla="*/ 1561993 w 6650981"/>
              <a:gd name="connsiteY375" fmla="*/ 792745 h 1588105"/>
              <a:gd name="connsiteX376" fmla="*/ 1573668 w 6650981"/>
              <a:gd name="connsiteY376" fmla="*/ 788366 h 1588105"/>
              <a:gd name="connsiteX377" fmla="*/ 1586804 w 6650981"/>
              <a:gd name="connsiteY377" fmla="*/ 781069 h 1588105"/>
              <a:gd name="connsiteX378" fmla="*/ 1610155 w 6650981"/>
              <a:gd name="connsiteY378" fmla="*/ 766474 h 1588105"/>
              <a:gd name="connsiteX379" fmla="*/ 1632048 w 6650981"/>
              <a:gd name="connsiteY379" fmla="*/ 748960 h 1588105"/>
              <a:gd name="connsiteX380" fmla="*/ 1653940 w 6650981"/>
              <a:gd name="connsiteY380" fmla="*/ 731446 h 1588105"/>
              <a:gd name="connsiteX381" fmla="*/ 1672914 w 6650981"/>
              <a:gd name="connsiteY381" fmla="*/ 713933 h 1588105"/>
              <a:gd name="connsiteX382" fmla="*/ 1688968 w 6650981"/>
              <a:gd name="connsiteY382" fmla="*/ 699338 h 1588105"/>
              <a:gd name="connsiteX383" fmla="*/ 1715238 w 6650981"/>
              <a:gd name="connsiteY383" fmla="*/ 674526 h 1588105"/>
              <a:gd name="connsiteX384" fmla="*/ 1723996 w 6650981"/>
              <a:gd name="connsiteY384" fmla="*/ 665769 h 1588105"/>
              <a:gd name="connsiteX385" fmla="*/ 1715238 w 6650981"/>
              <a:gd name="connsiteY385" fmla="*/ 675986 h 1588105"/>
              <a:gd name="connsiteX386" fmla="*/ 1865565 w 6650981"/>
              <a:gd name="connsiteY386" fmla="*/ 446603 h 1588105"/>
              <a:gd name="connsiteX387" fmla="*/ 1842214 w 6650981"/>
              <a:gd name="connsiteY387" fmla="*/ 484550 h 1588105"/>
              <a:gd name="connsiteX388" fmla="*/ 1808646 w 6650981"/>
              <a:gd name="connsiteY388" fmla="*/ 538551 h 1588105"/>
              <a:gd name="connsiteX389" fmla="*/ 1764861 w 6650981"/>
              <a:gd name="connsiteY389" fmla="*/ 598390 h 1588105"/>
              <a:gd name="connsiteX390" fmla="*/ 1719617 w 6650981"/>
              <a:gd name="connsiteY390" fmla="*/ 656769 h 1588105"/>
              <a:gd name="connsiteX391" fmla="*/ 1674373 w 6650981"/>
              <a:gd name="connsiteY391" fmla="*/ 702013 h 1588105"/>
              <a:gd name="connsiteX392" fmla="*/ 1655400 w 6650981"/>
              <a:gd name="connsiteY392" fmla="*/ 719527 h 1588105"/>
              <a:gd name="connsiteX393" fmla="*/ 1640805 w 6650981"/>
              <a:gd name="connsiteY393" fmla="*/ 732663 h 1588105"/>
              <a:gd name="connsiteX394" fmla="*/ 1672914 w 6650981"/>
              <a:gd name="connsiteY394" fmla="*/ 700554 h 1588105"/>
              <a:gd name="connsiteX395" fmla="*/ 1693346 w 6650981"/>
              <a:gd name="connsiteY395" fmla="*/ 678662 h 1588105"/>
              <a:gd name="connsiteX396" fmla="*/ 1715238 w 6650981"/>
              <a:gd name="connsiteY396" fmla="*/ 652391 h 1588105"/>
              <a:gd name="connsiteX397" fmla="*/ 1760483 w 6650981"/>
              <a:gd name="connsiteY397" fmla="*/ 595471 h 1588105"/>
              <a:gd name="connsiteX398" fmla="*/ 1804267 w 6650981"/>
              <a:gd name="connsiteY398" fmla="*/ 535632 h 1588105"/>
              <a:gd name="connsiteX399" fmla="*/ 1839295 w 6650981"/>
              <a:gd name="connsiteY399" fmla="*/ 483090 h 1588105"/>
              <a:gd name="connsiteX400" fmla="*/ 1864106 w 6650981"/>
              <a:gd name="connsiteY400" fmla="*/ 445144 h 1588105"/>
              <a:gd name="connsiteX401" fmla="*/ 1874323 w 6650981"/>
              <a:gd name="connsiteY401" fmla="*/ 430549 h 1588105"/>
              <a:gd name="connsiteX402" fmla="*/ 1865565 w 6650981"/>
              <a:gd name="connsiteY402" fmla="*/ 446603 h 158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Lst>
            <a:rect l="l" t="t" r="r" b="b"/>
            <a:pathLst>
              <a:path w="6650981" h="1588105">
                <a:moveTo>
                  <a:pt x="5677747" y="691067"/>
                </a:moveTo>
                <a:cubicBezTo>
                  <a:pt x="5400201" y="691067"/>
                  <a:pt x="5122655" y="691067"/>
                  <a:pt x="4845109" y="691067"/>
                </a:cubicBezTo>
                <a:cubicBezTo>
                  <a:pt x="4654889" y="691067"/>
                  <a:pt x="4464669" y="691067"/>
                  <a:pt x="4274449" y="691067"/>
                </a:cubicBezTo>
                <a:cubicBezTo>
                  <a:pt x="4225314" y="691067"/>
                  <a:pt x="4176178" y="691067"/>
                  <a:pt x="4127285" y="691067"/>
                </a:cubicBezTo>
                <a:cubicBezTo>
                  <a:pt x="4116582" y="691067"/>
                  <a:pt x="4105879" y="691067"/>
                  <a:pt x="4095176" y="691067"/>
                </a:cubicBezTo>
                <a:cubicBezTo>
                  <a:pt x="4059662" y="690824"/>
                  <a:pt x="4040202" y="688148"/>
                  <a:pt x="4009553" y="681824"/>
                </a:cubicBezTo>
                <a:cubicBezTo>
                  <a:pt x="3874793" y="653850"/>
                  <a:pt x="3755602" y="574795"/>
                  <a:pt x="3652465" y="488685"/>
                </a:cubicBezTo>
                <a:cubicBezTo>
                  <a:pt x="3539841" y="394791"/>
                  <a:pt x="3437920" y="289222"/>
                  <a:pt x="3323837" y="197031"/>
                </a:cubicBezTo>
                <a:cubicBezTo>
                  <a:pt x="3216321" y="110191"/>
                  <a:pt x="3095427" y="30649"/>
                  <a:pt x="2956046" y="10216"/>
                </a:cubicBezTo>
                <a:cubicBezTo>
                  <a:pt x="2806205" y="-11676"/>
                  <a:pt x="2657581" y="36487"/>
                  <a:pt x="2531092" y="115056"/>
                </a:cubicBezTo>
                <a:cubicBezTo>
                  <a:pt x="2408252" y="191679"/>
                  <a:pt x="2296844" y="284600"/>
                  <a:pt x="2211708" y="403062"/>
                </a:cubicBezTo>
                <a:cubicBezTo>
                  <a:pt x="2160383" y="474333"/>
                  <a:pt x="2111490" y="543902"/>
                  <a:pt x="2044840" y="602282"/>
                </a:cubicBezTo>
                <a:cubicBezTo>
                  <a:pt x="2010298" y="632201"/>
                  <a:pt x="1966027" y="665526"/>
                  <a:pt x="1918107" y="665526"/>
                </a:cubicBezTo>
                <a:cubicBezTo>
                  <a:pt x="1897674" y="665526"/>
                  <a:pt x="2110760" y="162003"/>
                  <a:pt x="2113679" y="135732"/>
                </a:cubicBezTo>
                <a:cubicBezTo>
                  <a:pt x="2115138" y="109462"/>
                  <a:pt x="2097624" y="18973"/>
                  <a:pt x="2048001" y="18973"/>
                </a:cubicBezTo>
                <a:cubicBezTo>
                  <a:pt x="2021731" y="18973"/>
                  <a:pt x="1667075" y="678662"/>
                  <a:pt x="1522587" y="678662"/>
                </a:cubicBezTo>
                <a:cubicBezTo>
                  <a:pt x="1528424" y="611525"/>
                  <a:pt x="1767780" y="160544"/>
                  <a:pt x="1770699" y="132813"/>
                </a:cubicBezTo>
                <a:cubicBezTo>
                  <a:pt x="1773618" y="103624"/>
                  <a:pt x="1675832" y="-17514"/>
                  <a:pt x="1671454" y="32109"/>
                </a:cubicBezTo>
                <a:cubicBezTo>
                  <a:pt x="1669265" y="56920"/>
                  <a:pt x="1607723" y="184382"/>
                  <a:pt x="1543992" y="320601"/>
                </a:cubicBezTo>
                <a:cubicBezTo>
                  <a:pt x="1491694" y="410846"/>
                  <a:pt x="1420908" y="509848"/>
                  <a:pt x="1329934" y="528334"/>
                </a:cubicBezTo>
                <a:cubicBezTo>
                  <a:pt x="1376638" y="439306"/>
                  <a:pt x="1405827" y="348817"/>
                  <a:pt x="1405827" y="277303"/>
                </a:cubicBezTo>
                <a:cubicBezTo>
                  <a:pt x="1405827" y="110921"/>
                  <a:pt x="1296366" y="0"/>
                  <a:pt x="1243824" y="0"/>
                </a:cubicBezTo>
                <a:cubicBezTo>
                  <a:pt x="1141660" y="0"/>
                  <a:pt x="965062" y="128435"/>
                  <a:pt x="965062" y="240815"/>
                </a:cubicBezTo>
                <a:cubicBezTo>
                  <a:pt x="965062" y="249572"/>
                  <a:pt x="965062" y="258329"/>
                  <a:pt x="965062" y="268546"/>
                </a:cubicBezTo>
                <a:cubicBezTo>
                  <a:pt x="921764" y="319141"/>
                  <a:pt x="874817" y="390899"/>
                  <a:pt x="841492" y="462171"/>
                </a:cubicBezTo>
                <a:cubicBezTo>
                  <a:pt x="688733" y="711743"/>
                  <a:pt x="535243" y="863773"/>
                  <a:pt x="426511" y="993911"/>
                </a:cubicBezTo>
                <a:cubicBezTo>
                  <a:pt x="496566" y="716608"/>
                  <a:pt x="740301" y="230599"/>
                  <a:pt x="832249" y="124056"/>
                </a:cubicBezTo>
                <a:cubicBezTo>
                  <a:pt x="849763" y="93407"/>
                  <a:pt x="759275" y="20433"/>
                  <a:pt x="725706" y="20433"/>
                </a:cubicBezTo>
                <a:cubicBezTo>
                  <a:pt x="708192" y="20433"/>
                  <a:pt x="680462" y="54001"/>
                  <a:pt x="648354" y="109462"/>
                </a:cubicBezTo>
                <a:cubicBezTo>
                  <a:pt x="499485" y="271465"/>
                  <a:pt x="175480" y="669905"/>
                  <a:pt x="153587" y="669905"/>
                </a:cubicBezTo>
                <a:cubicBezTo>
                  <a:pt x="144830" y="567741"/>
                  <a:pt x="416295" y="145949"/>
                  <a:pt x="414835" y="124056"/>
                </a:cubicBezTo>
                <a:cubicBezTo>
                  <a:pt x="413376" y="102164"/>
                  <a:pt x="366672" y="20433"/>
                  <a:pt x="328725" y="20433"/>
                </a:cubicBezTo>
                <a:cubicBezTo>
                  <a:pt x="280562" y="20433"/>
                  <a:pt x="-11335" y="554605"/>
                  <a:pt x="341" y="699094"/>
                </a:cubicBezTo>
                <a:cubicBezTo>
                  <a:pt x="4719" y="747258"/>
                  <a:pt x="106884" y="834827"/>
                  <a:pt x="163803" y="834827"/>
                </a:cubicBezTo>
                <a:cubicBezTo>
                  <a:pt x="188614" y="834827"/>
                  <a:pt x="306833" y="716608"/>
                  <a:pt x="430890" y="583795"/>
                </a:cubicBezTo>
                <a:cubicBezTo>
                  <a:pt x="274724" y="972019"/>
                  <a:pt x="121479" y="1428838"/>
                  <a:pt x="127316" y="1487218"/>
                </a:cubicBezTo>
                <a:cubicBezTo>
                  <a:pt x="128776" y="1516407"/>
                  <a:pt x="268887" y="1631707"/>
                  <a:pt x="263049" y="1570408"/>
                </a:cubicBezTo>
                <a:cubicBezTo>
                  <a:pt x="247237" y="1385297"/>
                  <a:pt x="578298" y="1032831"/>
                  <a:pt x="819600" y="706878"/>
                </a:cubicBezTo>
                <a:cubicBezTo>
                  <a:pt x="864114" y="783745"/>
                  <a:pt x="958008" y="833367"/>
                  <a:pt x="989873" y="833367"/>
                </a:cubicBezTo>
                <a:cubicBezTo>
                  <a:pt x="1078902" y="833367"/>
                  <a:pt x="1178147" y="750177"/>
                  <a:pt x="1258419" y="642174"/>
                </a:cubicBezTo>
                <a:cubicBezTo>
                  <a:pt x="1267176" y="643634"/>
                  <a:pt x="1275933" y="643634"/>
                  <a:pt x="1286150" y="643634"/>
                </a:cubicBezTo>
                <a:cubicBezTo>
                  <a:pt x="1333582" y="643634"/>
                  <a:pt x="1376394" y="633174"/>
                  <a:pt x="1415314" y="615904"/>
                </a:cubicBezTo>
                <a:cubicBezTo>
                  <a:pt x="1406557" y="640715"/>
                  <a:pt x="1400963" y="660904"/>
                  <a:pt x="1399989" y="674283"/>
                </a:cubicBezTo>
                <a:cubicBezTo>
                  <a:pt x="1391232" y="774988"/>
                  <a:pt x="1484639" y="833367"/>
                  <a:pt x="1525505" y="833367"/>
                </a:cubicBezTo>
                <a:cubicBezTo>
                  <a:pt x="1610155" y="833367"/>
                  <a:pt x="1718157" y="716608"/>
                  <a:pt x="1817403" y="577957"/>
                </a:cubicBezTo>
                <a:cubicBezTo>
                  <a:pt x="1794051" y="642174"/>
                  <a:pt x="1779456" y="690338"/>
                  <a:pt x="1777997" y="707851"/>
                </a:cubicBezTo>
                <a:cubicBezTo>
                  <a:pt x="1775077" y="751636"/>
                  <a:pt x="1821781" y="833367"/>
                  <a:pt x="1893296" y="833367"/>
                </a:cubicBezTo>
                <a:cubicBezTo>
                  <a:pt x="1944378" y="833367"/>
                  <a:pt x="1992784" y="806610"/>
                  <a:pt x="2033407" y="777907"/>
                </a:cubicBezTo>
                <a:cubicBezTo>
                  <a:pt x="2085948" y="740933"/>
                  <a:pt x="2132166" y="694959"/>
                  <a:pt x="2174491" y="646796"/>
                </a:cubicBezTo>
                <a:cubicBezTo>
                  <a:pt x="2265952" y="543416"/>
                  <a:pt x="2329196" y="419359"/>
                  <a:pt x="2433306" y="327168"/>
                </a:cubicBezTo>
                <a:cubicBezTo>
                  <a:pt x="2539119" y="233518"/>
                  <a:pt x="2674122" y="148381"/>
                  <a:pt x="2816908" y="129408"/>
                </a:cubicBezTo>
                <a:cubicBezTo>
                  <a:pt x="2921262" y="115543"/>
                  <a:pt x="3027318" y="147408"/>
                  <a:pt x="3117562" y="198490"/>
                </a:cubicBezTo>
                <a:cubicBezTo>
                  <a:pt x="3245268" y="270978"/>
                  <a:pt x="3350107" y="380683"/>
                  <a:pt x="3457623" y="478712"/>
                </a:cubicBezTo>
                <a:cubicBezTo>
                  <a:pt x="3565869" y="577471"/>
                  <a:pt x="3679222" y="676959"/>
                  <a:pt x="3812278" y="740933"/>
                </a:cubicBezTo>
                <a:cubicBezTo>
                  <a:pt x="3901064" y="783745"/>
                  <a:pt x="3998364" y="812205"/>
                  <a:pt x="4097608" y="812205"/>
                </a:cubicBezTo>
                <a:cubicBezTo>
                  <a:pt x="4131177" y="812205"/>
                  <a:pt x="4164988" y="812205"/>
                  <a:pt x="4198556" y="812205"/>
                </a:cubicBezTo>
                <a:cubicBezTo>
                  <a:pt x="4363965" y="812205"/>
                  <a:pt x="4529374" y="812205"/>
                  <a:pt x="4694782" y="812205"/>
                </a:cubicBezTo>
                <a:cubicBezTo>
                  <a:pt x="4956030" y="812205"/>
                  <a:pt x="5217278" y="812205"/>
                  <a:pt x="5478526" y="812205"/>
                </a:cubicBezTo>
                <a:cubicBezTo>
                  <a:pt x="5793533" y="812205"/>
                  <a:pt x="6108783" y="812205"/>
                  <a:pt x="6423787" y="812205"/>
                </a:cubicBezTo>
                <a:cubicBezTo>
                  <a:pt x="6499439" y="812205"/>
                  <a:pt x="6575332" y="812205"/>
                  <a:pt x="6650982" y="812205"/>
                </a:cubicBezTo>
                <a:lnTo>
                  <a:pt x="6650982" y="690581"/>
                </a:lnTo>
                <a:cubicBezTo>
                  <a:pt x="6649035" y="690581"/>
                  <a:pt x="6647090" y="690581"/>
                  <a:pt x="6645144" y="690581"/>
                </a:cubicBezTo>
                <a:cubicBezTo>
                  <a:pt x="6322597" y="691067"/>
                  <a:pt x="6000050" y="691067"/>
                  <a:pt x="5677747" y="691067"/>
                </a:cubicBezTo>
                <a:close/>
                <a:moveTo>
                  <a:pt x="1999839" y="328385"/>
                </a:moveTo>
                <a:cubicBezTo>
                  <a:pt x="2004217" y="318168"/>
                  <a:pt x="2008595" y="306492"/>
                  <a:pt x="2012974" y="293357"/>
                </a:cubicBezTo>
                <a:cubicBezTo>
                  <a:pt x="2017353" y="281681"/>
                  <a:pt x="2023190" y="268546"/>
                  <a:pt x="2027569" y="255410"/>
                </a:cubicBezTo>
                <a:cubicBezTo>
                  <a:pt x="2033407" y="242275"/>
                  <a:pt x="2037785" y="229140"/>
                  <a:pt x="2043623" y="216004"/>
                </a:cubicBezTo>
                <a:cubicBezTo>
                  <a:pt x="2048001" y="204328"/>
                  <a:pt x="2053840" y="192652"/>
                  <a:pt x="2056759" y="183895"/>
                </a:cubicBezTo>
                <a:cubicBezTo>
                  <a:pt x="2065515" y="163463"/>
                  <a:pt x="2071354" y="151787"/>
                  <a:pt x="2071354" y="151787"/>
                </a:cubicBezTo>
                <a:cubicBezTo>
                  <a:pt x="2071354" y="151787"/>
                  <a:pt x="2066975" y="164922"/>
                  <a:pt x="2061137" y="183895"/>
                </a:cubicBezTo>
                <a:cubicBezTo>
                  <a:pt x="2056759" y="194112"/>
                  <a:pt x="2052380" y="205788"/>
                  <a:pt x="2048001" y="218923"/>
                </a:cubicBezTo>
                <a:cubicBezTo>
                  <a:pt x="2043623" y="230599"/>
                  <a:pt x="2037785" y="243734"/>
                  <a:pt x="2033407" y="256870"/>
                </a:cubicBezTo>
                <a:cubicBezTo>
                  <a:pt x="2027569" y="270005"/>
                  <a:pt x="2021731" y="283141"/>
                  <a:pt x="2017353" y="296276"/>
                </a:cubicBezTo>
                <a:cubicBezTo>
                  <a:pt x="2012974" y="307952"/>
                  <a:pt x="2007136" y="319628"/>
                  <a:pt x="2002758" y="328385"/>
                </a:cubicBezTo>
                <a:cubicBezTo>
                  <a:pt x="1995460" y="348817"/>
                  <a:pt x="1988163" y="361953"/>
                  <a:pt x="1988163" y="361953"/>
                </a:cubicBezTo>
                <a:cubicBezTo>
                  <a:pt x="1988163" y="361953"/>
                  <a:pt x="1992541" y="347601"/>
                  <a:pt x="1999839" y="328385"/>
                </a:cubicBezTo>
                <a:close/>
                <a:moveTo>
                  <a:pt x="1617453" y="203112"/>
                </a:moveTo>
                <a:cubicBezTo>
                  <a:pt x="1640805" y="159327"/>
                  <a:pt x="1655400" y="128678"/>
                  <a:pt x="1655400" y="128678"/>
                </a:cubicBezTo>
                <a:cubicBezTo>
                  <a:pt x="1655400" y="128678"/>
                  <a:pt x="1652481" y="137435"/>
                  <a:pt x="1646642" y="150570"/>
                </a:cubicBezTo>
                <a:cubicBezTo>
                  <a:pt x="1642264" y="163706"/>
                  <a:pt x="1633508" y="184139"/>
                  <a:pt x="1623291" y="206031"/>
                </a:cubicBezTo>
                <a:cubicBezTo>
                  <a:pt x="1623047" y="206761"/>
                  <a:pt x="1622561" y="207734"/>
                  <a:pt x="1622318" y="208463"/>
                </a:cubicBezTo>
                <a:cubicBezTo>
                  <a:pt x="1619886" y="207977"/>
                  <a:pt x="1617453" y="207734"/>
                  <a:pt x="1615264" y="207734"/>
                </a:cubicBezTo>
                <a:cubicBezTo>
                  <a:pt x="1615994" y="206274"/>
                  <a:pt x="1616966" y="204571"/>
                  <a:pt x="1617453" y="203112"/>
                </a:cubicBezTo>
                <a:close/>
                <a:moveTo>
                  <a:pt x="117100" y="401359"/>
                </a:moveTo>
                <a:cubicBezTo>
                  <a:pt x="121479" y="394062"/>
                  <a:pt x="124397" y="383845"/>
                  <a:pt x="128776" y="373629"/>
                </a:cubicBezTo>
                <a:cubicBezTo>
                  <a:pt x="133154" y="363412"/>
                  <a:pt x="137533" y="353196"/>
                  <a:pt x="143371" y="342979"/>
                </a:cubicBezTo>
                <a:cubicBezTo>
                  <a:pt x="147749" y="332763"/>
                  <a:pt x="153587" y="321087"/>
                  <a:pt x="157966" y="312330"/>
                </a:cubicBezTo>
                <a:cubicBezTo>
                  <a:pt x="162344" y="302114"/>
                  <a:pt x="168182" y="293357"/>
                  <a:pt x="172561" y="286060"/>
                </a:cubicBezTo>
                <a:cubicBezTo>
                  <a:pt x="179858" y="270005"/>
                  <a:pt x="187155" y="259789"/>
                  <a:pt x="187155" y="259789"/>
                </a:cubicBezTo>
                <a:cubicBezTo>
                  <a:pt x="187155" y="259789"/>
                  <a:pt x="168182" y="302114"/>
                  <a:pt x="147749" y="344439"/>
                </a:cubicBezTo>
                <a:cubicBezTo>
                  <a:pt x="143371" y="356115"/>
                  <a:pt x="137533" y="366331"/>
                  <a:pt x="133154" y="376548"/>
                </a:cubicBezTo>
                <a:cubicBezTo>
                  <a:pt x="128776" y="385305"/>
                  <a:pt x="124397" y="395521"/>
                  <a:pt x="120019" y="402819"/>
                </a:cubicBezTo>
                <a:cubicBezTo>
                  <a:pt x="112721" y="418873"/>
                  <a:pt x="106884" y="429089"/>
                  <a:pt x="106884" y="429089"/>
                </a:cubicBezTo>
                <a:cubicBezTo>
                  <a:pt x="106884" y="429089"/>
                  <a:pt x="111262" y="417413"/>
                  <a:pt x="117100" y="401359"/>
                </a:cubicBezTo>
                <a:close/>
                <a:moveTo>
                  <a:pt x="89370" y="472874"/>
                </a:moveTo>
                <a:cubicBezTo>
                  <a:pt x="86451" y="478712"/>
                  <a:pt x="82072" y="488928"/>
                  <a:pt x="77693" y="499145"/>
                </a:cubicBezTo>
                <a:cubicBezTo>
                  <a:pt x="73315" y="510821"/>
                  <a:pt x="68937" y="523956"/>
                  <a:pt x="63099" y="538551"/>
                </a:cubicBezTo>
                <a:cubicBezTo>
                  <a:pt x="58720" y="551686"/>
                  <a:pt x="52882" y="567741"/>
                  <a:pt x="48504" y="582335"/>
                </a:cubicBezTo>
                <a:cubicBezTo>
                  <a:pt x="45585" y="589633"/>
                  <a:pt x="44126" y="598390"/>
                  <a:pt x="41206" y="605687"/>
                </a:cubicBezTo>
                <a:cubicBezTo>
                  <a:pt x="39747" y="612985"/>
                  <a:pt x="38287" y="620282"/>
                  <a:pt x="36828" y="627580"/>
                </a:cubicBezTo>
                <a:cubicBezTo>
                  <a:pt x="32450" y="642174"/>
                  <a:pt x="30990" y="656769"/>
                  <a:pt x="29531" y="668445"/>
                </a:cubicBezTo>
                <a:cubicBezTo>
                  <a:pt x="26612" y="680121"/>
                  <a:pt x="26612" y="690338"/>
                  <a:pt x="26612" y="696175"/>
                </a:cubicBezTo>
                <a:cubicBezTo>
                  <a:pt x="26612" y="700554"/>
                  <a:pt x="28071" y="703473"/>
                  <a:pt x="28071" y="704932"/>
                </a:cubicBezTo>
                <a:cubicBezTo>
                  <a:pt x="26612" y="703473"/>
                  <a:pt x="26612" y="700554"/>
                  <a:pt x="25152" y="696175"/>
                </a:cubicBezTo>
                <a:cubicBezTo>
                  <a:pt x="25152" y="690338"/>
                  <a:pt x="25152" y="680121"/>
                  <a:pt x="25152" y="666986"/>
                </a:cubicBezTo>
                <a:cubicBezTo>
                  <a:pt x="26612" y="655310"/>
                  <a:pt x="28071" y="642174"/>
                  <a:pt x="30990" y="626120"/>
                </a:cubicBezTo>
                <a:cubicBezTo>
                  <a:pt x="32450" y="618823"/>
                  <a:pt x="35369" y="611525"/>
                  <a:pt x="36828" y="604228"/>
                </a:cubicBezTo>
                <a:cubicBezTo>
                  <a:pt x="38287" y="596930"/>
                  <a:pt x="41206" y="588173"/>
                  <a:pt x="42666" y="580876"/>
                </a:cubicBezTo>
                <a:cubicBezTo>
                  <a:pt x="48504" y="566281"/>
                  <a:pt x="52882" y="550227"/>
                  <a:pt x="58720" y="535632"/>
                </a:cubicBezTo>
                <a:cubicBezTo>
                  <a:pt x="64559" y="522496"/>
                  <a:pt x="70396" y="509361"/>
                  <a:pt x="74775" y="499145"/>
                </a:cubicBezTo>
                <a:cubicBezTo>
                  <a:pt x="79153" y="487469"/>
                  <a:pt x="84991" y="478712"/>
                  <a:pt x="87910" y="472874"/>
                </a:cubicBezTo>
                <a:cubicBezTo>
                  <a:pt x="90829" y="465576"/>
                  <a:pt x="93748" y="462657"/>
                  <a:pt x="93748" y="462657"/>
                </a:cubicBezTo>
                <a:cubicBezTo>
                  <a:pt x="93748" y="462657"/>
                  <a:pt x="92288" y="467036"/>
                  <a:pt x="89370" y="472874"/>
                </a:cubicBezTo>
                <a:close/>
                <a:moveTo>
                  <a:pt x="122938" y="446603"/>
                </a:moveTo>
                <a:cubicBezTo>
                  <a:pt x="106884" y="480171"/>
                  <a:pt x="96667" y="502064"/>
                  <a:pt x="96667" y="502064"/>
                </a:cubicBezTo>
                <a:cubicBezTo>
                  <a:pt x="96667" y="502064"/>
                  <a:pt x="98126" y="496226"/>
                  <a:pt x="101046" y="486009"/>
                </a:cubicBezTo>
                <a:cubicBezTo>
                  <a:pt x="105424" y="475793"/>
                  <a:pt x="109802" y="461198"/>
                  <a:pt x="117100" y="443684"/>
                </a:cubicBezTo>
                <a:cubicBezTo>
                  <a:pt x="120019" y="434927"/>
                  <a:pt x="124397" y="426170"/>
                  <a:pt x="128776" y="415954"/>
                </a:cubicBezTo>
                <a:cubicBezTo>
                  <a:pt x="131695" y="407197"/>
                  <a:pt x="136074" y="395521"/>
                  <a:pt x="141911" y="385305"/>
                </a:cubicBezTo>
                <a:cubicBezTo>
                  <a:pt x="150668" y="364872"/>
                  <a:pt x="162344" y="341520"/>
                  <a:pt x="174020" y="319628"/>
                </a:cubicBezTo>
                <a:cubicBezTo>
                  <a:pt x="179858" y="309411"/>
                  <a:pt x="185696" y="297735"/>
                  <a:pt x="191534" y="287519"/>
                </a:cubicBezTo>
                <a:cubicBezTo>
                  <a:pt x="197372" y="277303"/>
                  <a:pt x="203209" y="267086"/>
                  <a:pt x="209048" y="256870"/>
                </a:cubicBezTo>
                <a:cubicBezTo>
                  <a:pt x="220723" y="236437"/>
                  <a:pt x="232400" y="217464"/>
                  <a:pt x="242616" y="202869"/>
                </a:cubicBezTo>
                <a:cubicBezTo>
                  <a:pt x="252832" y="186814"/>
                  <a:pt x="261589" y="173679"/>
                  <a:pt x="267427" y="164922"/>
                </a:cubicBezTo>
                <a:cubicBezTo>
                  <a:pt x="273265" y="156165"/>
                  <a:pt x="277643" y="151787"/>
                  <a:pt x="277643" y="151787"/>
                </a:cubicBezTo>
                <a:cubicBezTo>
                  <a:pt x="277643" y="151787"/>
                  <a:pt x="265968" y="173679"/>
                  <a:pt x="246995" y="205788"/>
                </a:cubicBezTo>
                <a:cubicBezTo>
                  <a:pt x="238237" y="221842"/>
                  <a:pt x="228021" y="240815"/>
                  <a:pt x="217804" y="261248"/>
                </a:cubicBezTo>
                <a:cubicBezTo>
                  <a:pt x="206128" y="281681"/>
                  <a:pt x="194453" y="303573"/>
                  <a:pt x="182777" y="325466"/>
                </a:cubicBezTo>
                <a:cubicBezTo>
                  <a:pt x="172561" y="347358"/>
                  <a:pt x="160885" y="369250"/>
                  <a:pt x="150668" y="389683"/>
                </a:cubicBezTo>
                <a:cubicBezTo>
                  <a:pt x="140452" y="410116"/>
                  <a:pt x="130235" y="430549"/>
                  <a:pt x="122938" y="446603"/>
                </a:cubicBezTo>
                <a:close/>
                <a:moveTo>
                  <a:pt x="337483" y="604228"/>
                </a:moveTo>
                <a:cubicBezTo>
                  <a:pt x="324347" y="618823"/>
                  <a:pt x="311212" y="633418"/>
                  <a:pt x="299536" y="646553"/>
                </a:cubicBezTo>
                <a:cubicBezTo>
                  <a:pt x="286401" y="659688"/>
                  <a:pt x="274724" y="671364"/>
                  <a:pt x="264508" y="681581"/>
                </a:cubicBezTo>
                <a:cubicBezTo>
                  <a:pt x="254292" y="690338"/>
                  <a:pt x="244075" y="699094"/>
                  <a:pt x="238237" y="703473"/>
                </a:cubicBezTo>
                <a:cubicBezTo>
                  <a:pt x="230940" y="709311"/>
                  <a:pt x="228021" y="712230"/>
                  <a:pt x="228021" y="712230"/>
                </a:cubicBezTo>
                <a:cubicBezTo>
                  <a:pt x="228021" y="712230"/>
                  <a:pt x="230940" y="709311"/>
                  <a:pt x="236778" y="703473"/>
                </a:cubicBezTo>
                <a:cubicBezTo>
                  <a:pt x="244075" y="697635"/>
                  <a:pt x="251373" y="688878"/>
                  <a:pt x="261589" y="678662"/>
                </a:cubicBezTo>
                <a:cubicBezTo>
                  <a:pt x="271806" y="668445"/>
                  <a:pt x="283482" y="656769"/>
                  <a:pt x="295157" y="643634"/>
                </a:cubicBezTo>
                <a:cubicBezTo>
                  <a:pt x="306833" y="630498"/>
                  <a:pt x="319969" y="615904"/>
                  <a:pt x="333104" y="601309"/>
                </a:cubicBezTo>
                <a:cubicBezTo>
                  <a:pt x="357916" y="572119"/>
                  <a:pt x="382727" y="542929"/>
                  <a:pt x="400240" y="521037"/>
                </a:cubicBezTo>
                <a:cubicBezTo>
                  <a:pt x="419214" y="499145"/>
                  <a:pt x="430890" y="484550"/>
                  <a:pt x="430890" y="484550"/>
                </a:cubicBezTo>
                <a:cubicBezTo>
                  <a:pt x="430890" y="484550"/>
                  <a:pt x="420673" y="500604"/>
                  <a:pt x="403159" y="523956"/>
                </a:cubicBezTo>
                <a:cubicBezTo>
                  <a:pt x="394403" y="534172"/>
                  <a:pt x="384186" y="548767"/>
                  <a:pt x="372511" y="561903"/>
                </a:cubicBezTo>
                <a:cubicBezTo>
                  <a:pt x="362294" y="575038"/>
                  <a:pt x="349158" y="591092"/>
                  <a:pt x="337483" y="604228"/>
                </a:cubicBezTo>
                <a:close/>
                <a:moveTo>
                  <a:pt x="384186" y="563362"/>
                </a:moveTo>
                <a:cubicBezTo>
                  <a:pt x="384186" y="563362"/>
                  <a:pt x="388564" y="557524"/>
                  <a:pt x="397322" y="547308"/>
                </a:cubicBezTo>
                <a:cubicBezTo>
                  <a:pt x="404619" y="538551"/>
                  <a:pt x="416295" y="523956"/>
                  <a:pt x="429430" y="506442"/>
                </a:cubicBezTo>
                <a:cubicBezTo>
                  <a:pt x="442565" y="490388"/>
                  <a:pt x="458620" y="471414"/>
                  <a:pt x="476134" y="449522"/>
                </a:cubicBezTo>
                <a:cubicBezTo>
                  <a:pt x="483432" y="440765"/>
                  <a:pt x="490729" y="432008"/>
                  <a:pt x="498026" y="423251"/>
                </a:cubicBezTo>
                <a:cubicBezTo>
                  <a:pt x="493648" y="434927"/>
                  <a:pt x="487810" y="445144"/>
                  <a:pt x="483432" y="455360"/>
                </a:cubicBezTo>
                <a:lnTo>
                  <a:pt x="483432" y="456820"/>
                </a:lnTo>
                <a:cubicBezTo>
                  <a:pt x="465918" y="477252"/>
                  <a:pt x="448404" y="494766"/>
                  <a:pt x="433809" y="510821"/>
                </a:cubicBezTo>
                <a:cubicBezTo>
                  <a:pt x="404619" y="542929"/>
                  <a:pt x="384186" y="563362"/>
                  <a:pt x="384186" y="563362"/>
                </a:cubicBezTo>
                <a:close/>
                <a:moveTo>
                  <a:pt x="263049" y="1255159"/>
                </a:moveTo>
                <a:cubicBezTo>
                  <a:pt x="258670" y="1269754"/>
                  <a:pt x="252832" y="1287268"/>
                  <a:pt x="246995" y="1306241"/>
                </a:cubicBezTo>
                <a:cubicBezTo>
                  <a:pt x="242616" y="1325215"/>
                  <a:pt x="236778" y="1344188"/>
                  <a:pt x="230940" y="1364621"/>
                </a:cubicBezTo>
                <a:cubicBezTo>
                  <a:pt x="225102" y="1385054"/>
                  <a:pt x="219264" y="1405486"/>
                  <a:pt x="214886" y="1424460"/>
                </a:cubicBezTo>
                <a:cubicBezTo>
                  <a:pt x="209048" y="1443433"/>
                  <a:pt x="204669" y="1460947"/>
                  <a:pt x="201750" y="1475542"/>
                </a:cubicBezTo>
                <a:cubicBezTo>
                  <a:pt x="198831" y="1491596"/>
                  <a:pt x="195912" y="1503272"/>
                  <a:pt x="195912" y="1513488"/>
                </a:cubicBezTo>
                <a:cubicBezTo>
                  <a:pt x="195912" y="1517867"/>
                  <a:pt x="195912" y="1520786"/>
                  <a:pt x="195912" y="1523705"/>
                </a:cubicBezTo>
                <a:cubicBezTo>
                  <a:pt x="195912" y="1520786"/>
                  <a:pt x="194453" y="1517867"/>
                  <a:pt x="194453" y="1513488"/>
                </a:cubicBezTo>
                <a:cubicBezTo>
                  <a:pt x="194453" y="1503272"/>
                  <a:pt x="195912" y="1490137"/>
                  <a:pt x="198831" y="1475542"/>
                </a:cubicBezTo>
                <a:cubicBezTo>
                  <a:pt x="201750" y="1459487"/>
                  <a:pt x="204669" y="1441973"/>
                  <a:pt x="209048" y="1423000"/>
                </a:cubicBezTo>
                <a:cubicBezTo>
                  <a:pt x="214886" y="1404027"/>
                  <a:pt x="219264" y="1383594"/>
                  <a:pt x="225102" y="1363161"/>
                </a:cubicBezTo>
                <a:cubicBezTo>
                  <a:pt x="230940" y="1342728"/>
                  <a:pt x="236778" y="1323755"/>
                  <a:pt x="242616" y="1304782"/>
                </a:cubicBezTo>
                <a:cubicBezTo>
                  <a:pt x="248454" y="1285808"/>
                  <a:pt x="254292" y="1268295"/>
                  <a:pt x="258670" y="1253700"/>
                </a:cubicBezTo>
                <a:cubicBezTo>
                  <a:pt x="268887" y="1224510"/>
                  <a:pt x="276184" y="1204077"/>
                  <a:pt x="276184" y="1204077"/>
                </a:cubicBezTo>
                <a:cubicBezTo>
                  <a:pt x="276184" y="1204077"/>
                  <a:pt x="270346" y="1224510"/>
                  <a:pt x="263049" y="1255159"/>
                </a:cubicBezTo>
                <a:close/>
                <a:moveTo>
                  <a:pt x="381267" y="769150"/>
                </a:moveTo>
                <a:cubicBezTo>
                  <a:pt x="372511" y="793961"/>
                  <a:pt x="363753" y="820232"/>
                  <a:pt x="353536" y="846503"/>
                </a:cubicBezTo>
                <a:cubicBezTo>
                  <a:pt x="334563" y="900504"/>
                  <a:pt x="315590" y="953045"/>
                  <a:pt x="300996" y="992451"/>
                </a:cubicBezTo>
                <a:cubicBezTo>
                  <a:pt x="293698" y="1012884"/>
                  <a:pt x="287860" y="1028939"/>
                  <a:pt x="283482" y="1040614"/>
                </a:cubicBezTo>
                <a:cubicBezTo>
                  <a:pt x="279103" y="1052290"/>
                  <a:pt x="276184" y="1058128"/>
                  <a:pt x="276184" y="1058128"/>
                </a:cubicBezTo>
                <a:cubicBezTo>
                  <a:pt x="276184" y="1058128"/>
                  <a:pt x="284941" y="1031858"/>
                  <a:pt x="298076" y="990992"/>
                </a:cubicBezTo>
                <a:cubicBezTo>
                  <a:pt x="305374" y="972019"/>
                  <a:pt x="312671" y="948667"/>
                  <a:pt x="321428" y="923855"/>
                </a:cubicBezTo>
                <a:cubicBezTo>
                  <a:pt x="330185" y="897585"/>
                  <a:pt x="338942" y="871314"/>
                  <a:pt x="349158" y="845043"/>
                </a:cubicBezTo>
                <a:cubicBezTo>
                  <a:pt x="357916" y="818772"/>
                  <a:pt x="368132" y="792502"/>
                  <a:pt x="376889" y="767690"/>
                </a:cubicBezTo>
                <a:cubicBezTo>
                  <a:pt x="387105" y="742879"/>
                  <a:pt x="395862" y="719527"/>
                  <a:pt x="403159" y="700554"/>
                </a:cubicBezTo>
                <a:cubicBezTo>
                  <a:pt x="417754" y="661148"/>
                  <a:pt x="427971" y="634877"/>
                  <a:pt x="427971" y="634877"/>
                </a:cubicBezTo>
                <a:cubicBezTo>
                  <a:pt x="427971" y="634877"/>
                  <a:pt x="419214" y="661148"/>
                  <a:pt x="406078" y="700554"/>
                </a:cubicBezTo>
                <a:cubicBezTo>
                  <a:pt x="398781" y="720987"/>
                  <a:pt x="390024" y="744339"/>
                  <a:pt x="381267" y="769150"/>
                </a:cubicBezTo>
                <a:close/>
                <a:moveTo>
                  <a:pt x="733003" y="650931"/>
                </a:moveTo>
                <a:cubicBezTo>
                  <a:pt x="727166" y="661148"/>
                  <a:pt x="716949" y="675743"/>
                  <a:pt x="705273" y="691797"/>
                </a:cubicBezTo>
                <a:cubicBezTo>
                  <a:pt x="699435" y="700554"/>
                  <a:pt x="692138" y="709311"/>
                  <a:pt x="686300" y="719527"/>
                </a:cubicBezTo>
                <a:cubicBezTo>
                  <a:pt x="679002" y="728284"/>
                  <a:pt x="671705" y="738501"/>
                  <a:pt x="662948" y="748717"/>
                </a:cubicBezTo>
                <a:cubicBezTo>
                  <a:pt x="646894" y="769150"/>
                  <a:pt x="629380" y="789583"/>
                  <a:pt x="611866" y="811475"/>
                </a:cubicBezTo>
                <a:cubicBezTo>
                  <a:pt x="592893" y="831908"/>
                  <a:pt x="575379" y="852341"/>
                  <a:pt x="557865" y="871314"/>
                </a:cubicBezTo>
                <a:cubicBezTo>
                  <a:pt x="540351" y="890287"/>
                  <a:pt x="522838" y="906342"/>
                  <a:pt x="509702" y="920937"/>
                </a:cubicBezTo>
                <a:cubicBezTo>
                  <a:pt x="502405" y="929693"/>
                  <a:pt x="495107" y="935531"/>
                  <a:pt x="489269" y="941369"/>
                </a:cubicBezTo>
                <a:cubicBezTo>
                  <a:pt x="483432" y="947207"/>
                  <a:pt x="479052" y="953045"/>
                  <a:pt x="474674" y="957424"/>
                </a:cubicBezTo>
                <a:cubicBezTo>
                  <a:pt x="467377" y="966181"/>
                  <a:pt x="462998" y="972019"/>
                  <a:pt x="462998" y="972019"/>
                </a:cubicBezTo>
                <a:lnTo>
                  <a:pt x="461539" y="972019"/>
                </a:lnTo>
                <a:cubicBezTo>
                  <a:pt x="461539" y="972019"/>
                  <a:pt x="462998" y="970559"/>
                  <a:pt x="464458" y="967640"/>
                </a:cubicBezTo>
                <a:cubicBezTo>
                  <a:pt x="465918" y="964721"/>
                  <a:pt x="468836" y="960343"/>
                  <a:pt x="473215" y="955964"/>
                </a:cubicBezTo>
                <a:cubicBezTo>
                  <a:pt x="480512" y="945748"/>
                  <a:pt x="490729" y="932612"/>
                  <a:pt x="503864" y="916558"/>
                </a:cubicBezTo>
                <a:cubicBezTo>
                  <a:pt x="530135" y="885909"/>
                  <a:pt x="568081" y="845043"/>
                  <a:pt x="603109" y="804178"/>
                </a:cubicBezTo>
                <a:cubicBezTo>
                  <a:pt x="639596" y="761852"/>
                  <a:pt x="674624" y="719527"/>
                  <a:pt x="700895" y="687419"/>
                </a:cubicBezTo>
                <a:cubicBezTo>
                  <a:pt x="712571" y="671364"/>
                  <a:pt x="724247" y="658229"/>
                  <a:pt x="730084" y="649472"/>
                </a:cubicBezTo>
                <a:cubicBezTo>
                  <a:pt x="738842" y="639255"/>
                  <a:pt x="741761" y="633418"/>
                  <a:pt x="741761" y="633418"/>
                </a:cubicBezTo>
                <a:lnTo>
                  <a:pt x="743220" y="634877"/>
                </a:lnTo>
                <a:cubicBezTo>
                  <a:pt x="743220" y="634877"/>
                  <a:pt x="740301" y="640715"/>
                  <a:pt x="733003" y="650931"/>
                </a:cubicBezTo>
                <a:close/>
                <a:moveTo>
                  <a:pt x="1078902" y="90731"/>
                </a:moveTo>
                <a:cubicBezTo>
                  <a:pt x="1081821" y="86353"/>
                  <a:pt x="1087659" y="81975"/>
                  <a:pt x="1094956" y="76137"/>
                </a:cubicBezTo>
                <a:cubicBezTo>
                  <a:pt x="1100794" y="70299"/>
                  <a:pt x="1109551" y="63001"/>
                  <a:pt x="1118308" y="57163"/>
                </a:cubicBezTo>
                <a:cubicBezTo>
                  <a:pt x="1128525" y="49866"/>
                  <a:pt x="1138741" y="44028"/>
                  <a:pt x="1148957" y="38190"/>
                </a:cubicBezTo>
                <a:cubicBezTo>
                  <a:pt x="1160634" y="32352"/>
                  <a:pt x="1170850" y="26514"/>
                  <a:pt x="1182526" y="23595"/>
                </a:cubicBezTo>
                <a:cubicBezTo>
                  <a:pt x="1186904" y="22136"/>
                  <a:pt x="1192742" y="20676"/>
                  <a:pt x="1197121" y="19217"/>
                </a:cubicBezTo>
                <a:cubicBezTo>
                  <a:pt x="1202958" y="17757"/>
                  <a:pt x="1207337" y="16298"/>
                  <a:pt x="1211716" y="16298"/>
                </a:cubicBezTo>
                <a:cubicBezTo>
                  <a:pt x="1216094" y="14838"/>
                  <a:pt x="1220472" y="14838"/>
                  <a:pt x="1224851" y="14838"/>
                </a:cubicBezTo>
                <a:cubicBezTo>
                  <a:pt x="1229229" y="14838"/>
                  <a:pt x="1232149" y="14838"/>
                  <a:pt x="1233608" y="14838"/>
                </a:cubicBezTo>
                <a:cubicBezTo>
                  <a:pt x="1239446" y="14838"/>
                  <a:pt x="1242365" y="14838"/>
                  <a:pt x="1242365" y="14838"/>
                </a:cubicBezTo>
                <a:cubicBezTo>
                  <a:pt x="1242365" y="14838"/>
                  <a:pt x="1239446" y="16298"/>
                  <a:pt x="1235067" y="16298"/>
                </a:cubicBezTo>
                <a:cubicBezTo>
                  <a:pt x="1232149" y="17757"/>
                  <a:pt x="1229229" y="17757"/>
                  <a:pt x="1224851" y="19217"/>
                </a:cubicBezTo>
                <a:cubicBezTo>
                  <a:pt x="1221932" y="19217"/>
                  <a:pt x="1217553" y="20676"/>
                  <a:pt x="1213175" y="22136"/>
                </a:cubicBezTo>
                <a:cubicBezTo>
                  <a:pt x="1205877" y="25055"/>
                  <a:pt x="1195661" y="27973"/>
                  <a:pt x="1185445" y="32352"/>
                </a:cubicBezTo>
                <a:cubicBezTo>
                  <a:pt x="1181066" y="35271"/>
                  <a:pt x="1175229" y="38190"/>
                  <a:pt x="1170850" y="39649"/>
                </a:cubicBezTo>
                <a:cubicBezTo>
                  <a:pt x="1165012" y="42568"/>
                  <a:pt x="1159174" y="45487"/>
                  <a:pt x="1154795" y="48406"/>
                </a:cubicBezTo>
                <a:cubicBezTo>
                  <a:pt x="1148957" y="51325"/>
                  <a:pt x="1144579" y="52785"/>
                  <a:pt x="1138741" y="55704"/>
                </a:cubicBezTo>
                <a:cubicBezTo>
                  <a:pt x="1134362" y="58623"/>
                  <a:pt x="1128525" y="61542"/>
                  <a:pt x="1124146" y="64461"/>
                </a:cubicBezTo>
                <a:cubicBezTo>
                  <a:pt x="1115389" y="70299"/>
                  <a:pt x="1106633" y="76137"/>
                  <a:pt x="1097875" y="80515"/>
                </a:cubicBezTo>
                <a:cubicBezTo>
                  <a:pt x="1083280" y="90731"/>
                  <a:pt x="1073064" y="96569"/>
                  <a:pt x="1073064" y="96569"/>
                </a:cubicBezTo>
                <a:cubicBezTo>
                  <a:pt x="1073064" y="96569"/>
                  <a:pt x="1074524" y="93650"/>
                  <a:pt x="1078902" y="90731"/>
                </a:cubicBezTo>
                <a:close/>
                <a:moveTo>
                  <a:pt x="1065767" y="118462"/>
                </a:moveTo>
                <a:cubicBezTo>
                  <a:pt x="1077442" y="108245"/>
                  <a:pt x="1093497" y="95110"/>
                  <a:pt x="1109551" y="84894"/>
                </a:cubicBezTo>
                <a:cubicBezTo>
                  <a:pt x="1127065" y="73218"/>
                  <a:pt x="1144579" y="64461"/>
                  <a:pt x="1159174" y="57163"/>
                </a:cubicBezTo>
                <a:cubicBezTo>
                  <a:pt x="1172309" y="51325"/>
                  <a:pt x="1182526" y="46947"/>
                  <a:pt x="1182526" y="46947"/>
                </a:cubicBezTo>
                <a:lnTo>
                  <a:pt x="1182526" y="48406"/>
                </a:lnTo>
                <a:cubicBezTo>
                  <a:pt x="1182526" y="48406"/>
                  <a:pt x="1179607" y="49866"/>
                  <a:pt x="1176688" y="51325"/>
                </a:cubicBezTo>
                <a:cubicBezTo>
                  <a:pt x="1172309" y="54244"/>
                  <a:pt x="1166471" y="57163"/>
                  <a:pt x="1160634" y="60082"/>
                </a:cubicBezTo>
                <a:cubicBezTo>
                  <a:pt x="1153336" y="64461"/>
                  <a:pt x="1146039" y="68839"/>
                  <a:pt x="1137281" y="73218"/>
                </a:cubicBezTo>
                <a:cubicBezTo>
                  <a:pt x="1129984" y="77596"/>
                  <a:pt x="1121228" y="83434"/>
                  <a:pt x="1112470" y="89272"/>
                </a:cubicBezTo>
                <a:cubicBezTo>
                  <a:pt x="1103714" y="93650"/>
                  <a:pt x="1096416" y="99488"/>
                  <a:pt x="1089119" y="105326"/>
                </a:cubicBezTo>
                <a:cubicBezTo>
                  <a:pt x="1080361" y="111164"/>
                  <a:pt x="1073064" y="115543"/>
                  <a:pt x="1067226" y="119921"/>
                </a:cubicBezTo>
                <a:cubicBezTo>
                  <a:pt x="1061388" y="124300"/>
                  <a:pt x="1057010" y="128678"/>
                  <a:pt x="1052631" y="131597"/>
                </a:cubicBezTo>
                <a:cubicBezTo>
                  <a:pt x="1049713" y="134516"/>
                  <a:pt x="1048253" y="135976"/>
                  <a:pt x="1048253" y="135976"/>
                </a:cubicBezTo>
                <a:lnTo>
                  <a:pt x="1046793" y="135976"/>
                </a:lnTo>
                <a:cubicBezTo>
                  <a:pt x="1046793" y="135976"/>
                  <a:pt x="1054091" y="128678"/>
                  <a:pt x="1065767" y="118462"/>
                </a:cubicBezTo>
                <a:close/>
                <a:moveTo>
                  <a:pt x="1049713" y="367791"/>
                </a:moveTo>
                <a:cubicBezTo>
                  <a:pt x="1054091" y="363412"/>
                  <a:pt x="1058469" y="359034"/>
                  <a:pt x="1062847" y="354655"/>
                </a:cubicBezTo>
                <a:cubicBezTo>
                  <a:pt x="1078902" y="340061"/>
                  <a:pt x="1092037" y="328385"/>
                  <a:pt x="1100794" y="319628"/>
                </a:cubicBezTo>
                <a:cubicBezTo>
                  <a:pt x="1111011" y="312330"/>
                  <a:pt x="1116849" y="307952"/>
                  <a:pt x="1116849" y="307952"/>
                </a:cubicBezTo>
                <a:cubicBezTo>
                  <a:pt x="1116849" y="307952"/>
                  <a:pt x="1111011" y="313790"/>
                  <a:pt x="1102254" y="322547"/>
                </a:cubicBezTo>
                <a:cubicBezTo>
                  <a:pt x="1097875" y="326925"/>
                  <a:pt x="1093497" y="331304"/>
                  <a:pt x="1087659" y="337142"/>
                </a:cubicBezTo>
                <a:cubicBezTo>
                  <a:pt x="1081821" y="344439"/>
                  <a:pt x="1074524" y="351736"/>
                  <a:pt x="1067226" y="359034"/>
                </a:cubicBezTo>
                <a:cubicBezTo>
                  <a:pt x="1059929" y="366331"/>
                  <a:pt x="1052631" y="375088"/>
                  <a:pt x="1045334" y="383845"/>
                </a:cubicBezTo>
                <a:cubicBezTo>
                  <a:pt x="1046793" y="378007"/>
                  <a:pt x="1048253" y="373629"/>
                  <a:pt x="1049713" y="367791"/>
                </a:cubicBezTo>
                <a:close/>
                <a:moveTo>
                  <a:pt x="993279" y="440522"/>
                </a:moveTo>
                <a:cubicBezTo>
                  <a:pt x="994009" y="442954"/>
                  <a:pt x="994982" y="445630"/>
                  <a:pt x="995712" y="448063"/>
                </a:cubicBezTo>
                <a:cubicBezTo>
                  <a:pt x="988414" y="458279"/>
                  <a:pt x="979657" y="468495"/>
                  <a:pt x="972359" y="480171"/>
                </a:cubicBezTo>
                <a:cubicBezTo>
                  <a:pt x="966765" y="489172"/>
                  <a:pt x="961170" y="498172"/>
                  <a:pt x="955332" y="507172"/>
                </a:cubicBezTo>
                <a:cubicBezTo>
                  <a:pt x="969198" y="484793"/>
                  <a:pt x="981846" y="462414"/>
                  <a:pt x="993279" y="440522"/>
                </a:cubicBezTo>
                <a:close/>
                <a:moveTo>
                  <a:pt x="884791" y="640715"/>
                </a:moveTo>
                <a:cubicBezTo>
                  <a:pt x="883331" y="649472"/>
                  <a:pt x="881871" y="655310"/>
                  <a:pt x="881871" y="661148"/>
                </a:cubicBezTo>
                <a:cubicBezTo>
                  <a:pt x="881871" y="665526"/>
                  <a:pt x="880412" y="668445"/>
                  <a:pt x="880412" y="668445"/>
                </a:cubicBezTo>
                <a:cubicBezTo>
                  <a:pt x="880412" y="668445"/>
                  <a:pt x="880412" y="665526"/>
                  <a:pt x="880412" y="661148"/>
                </a:cubicBezTo>
                <a:cubicBezTo>
                  <a:pt x="880412" y="655310"/>
                  <a:pt x="880412" y="649472"/>
                  <a:pt x="881871" y="640715"/>
                </a:cubicBezTo>
                <a:cubicBezTo>
                  <a:pt x="881871" y="636336"/>
                  <a:pt x="883331" y="631958"/>
                  <a:pt x="883331" y="627580"/>
                </a:cubicBezTo>
                <a:cubicBezTo>
                  <a:pt x="883331" y="623688"/>
                  <a:pt x="884547" y="618579"/>
                  <a:pt x="885763" y="614444"/>
                </a:cubicBezTo>
                <a:cubicBezTo>
                  <a:pt x="888682" y="610309"/>
                  <a:pt x="891358" y="606174"/>
                  <a:pt x="894277" y="602039"/>
                </a:cubicBezTo>
                <a:cubicBezTo>
                  <a:pt x="893061" y="606174"/>
                  <a:pt x="891844" y="610309"/>
                  <a:pt x="890628" y="614444"/>
                </a:cubicBezTo>
                <a:cubicBezTo>
                  <a:pt x="889169" y="618823"/>
                  <a:pt x="887709" y="623201"/>
                  <a:pt x="887709" y="627580"/>
                </a:cubicBezTo>
                <a:cubicBezTo>
                  <a:pt x="886250" y="631958"/>
                  <a:pt x="884791" y="636336"/>
                  <a:pt x="884791" y="640715"/>
                </a:cubicBezTo>
                <a:close/>
                <a:moveTo>
                  <a:pt x="896466" y="643634"/>
                </a:moveTo>
                <a:cubicBezTo>
                  <a:pt x="893547" y="652391"/>
                  <a:pt x="892088" y="659688"/>
                  <a:pt x="890628" y="665526"/>
                </a:cubicBezTo>
                <a:cubicBezTo>
                  <a:pt x="890628" y="671364"/>
                  <a:pt x="890628" y="675743"/>
                  <a:pt x="889169" y="680121"/>
                </a:cubicBezTo>
                <a:cubicBezTo>
                  <a:pt x="889169" y="675743"/>
                  <a:pt x="887709" y="671364"/>
                  <a:pt x="889169" y="665526"/>
                </a:cubicBezTo>
                <a:cubicBezTo>
                  <a:pt x="889169" y="659688"/>
                  <a:pt x="890628" y="650931"/>
                  <a:pt x="892088" y="643634"/>
                </a:cubicBezTo>
                <a:cubicBezTo>
                  <a:pt x="892088" y="639255"/>
                  <a:pt x="893547" y="633418"/>
                  <a:pt x="893547" y="629039"/>
                </a:cubicBezTo>
                <a:cubicBezTo>
                  <a:pt x="895007" y="624661"/>
                  <a:pt x="896466" y="620282"/>
                  <a:pt x="897925" y="614444"/>
                </a:cubicBezTo>
                <a:cubicBezTo>
                  <a:pt x="900844" y="604228"/>
                  <a:pt x="903764" y="594011"/>
                  <a:pt x="908142" y="582335"/>
                </a:cubicBezTo>
                <a:cubicBezTo>
                  <a:pt x="908386" y="581606"/>
                  <a:pt x="908628" y="580876"/>
                  <a:pt x="908872" y="580389"/>
                </a:cubicBezTo>
                <a:cubicBezTo>
                  <a:pt x="923223" y="558984"/>
                  <a:pt x="936602" y="537821"/>
                  <a:pt x="949494" y="516902"/>
                </a:cubicBezTo>
                <a:cubicBezTo>
                  <a:pt x="943900" y="528091"/>
                  <a:pt x="936845" y="539281"/>
                  <a:pt x="931250" y="550470"/>
                </a:cubicBezTo>
                <a:cubicBezTo>
                  <a:pt x="928331" y="556308"/>
                  <a:pt x="925413" y="562146"/>
                  <a:pt x="923953" y="567984"/>
                </a:cubicBezTo>
                <a:cubicBezTo>
                  <a:pt x="921034" y="573822"/>
                  <a:pt x="918115" y="579660"/>
                  <a:pt x="915197" y="585498"/>
                </a:cubicBezTo>
                <a:cubicBezTo>
                  <a:pt x="910817" y="595714"/>
                  <a:pt x="906439" y="607390"/>
                  <a:pt x="903520" y="616147"/>
                </a:cubicBezTo>
                <a:cubicBezTo>
                  <a:pt x="900844" y="626363"/>
                  <a:pt x="897925" y="634877"/>
                  <a:pt x="896466" y="643634"/>
                </a:cubicBezTo>
                <a:close/>
                <a:moveTo>
                  <a:pt x="906683" y="709311"/>
                </a:moveTo>
                <a:cubicBezTo>
                  <a:pt x="906683" y="617363"/>
                  <a:pt x="950467" y="531253"/>
                  <a:pt x="1000090" y="462657"/>
                </a:cubicBezTo>
                <a:cubicBezTo>
                  <a:pt x="1021982" y="516659"/>
                  <a:pt x="1057010" y="566281"/>
                  <a:pt x="1112470" y="599849"/>
                </a:cubicBezTo>
                <a:cubicBezTo>
                  <a:pt x="1049713" y="665526"/>
                  <a:pt x="978198" y="709311"/>
                  <a:pt x="906683" y="709311"/>
                </a:cubicBezTo>
                <a:close/>
                <a:moveTo>
                  <a:pt x="1106633" y="621742"/>
                </a:moveTo>
                <a:cubicBezTo>
                  <a:pt x="1097875" y="630498"/>
                  <a:pt x="1089119" y="637796"/>
                  <a:pt x="1081821" y="643634"/>
                </a:cubicBezTo>
                <a:cubicBezTo>
                  <a:pt x="1074524" y="649472"/>
                  <a:pt x="1067226" y="655310"/>
                  <a:pt x="1061388" y="659688"/>
                </a:cubicBezTo>
                <a:cubicBezTo>
                  <a:pt x="1049713" y="668445"/>
                  <a:pt x="1043874" y="672824"/>
                  <a:pt x="1043874" y="672824"/>
                </a:cubicBezTo>
                <a:cubicBezTo>
                  <a:pt x="1043874" y="672824"/>
                  <a:pt x="1049713" y="668445"/>
                  <a:pt x="1061388" y="658229"/>
                </a:cubicBezTo>
                <a:cubicBezTo>
                  <a:pt x="1065767" y="653850"/>
                  <a:pt x="1073064" y="649472"/>
                  <a:pt x="1080361" y="642174"/>
                </a:cubicBezTo>
                <a:cubicBezTo>
                  <a:pt x="1087659" y="636336"/>
                  <a:pt x="1094956" y="627580"/>
                  <a:pt x="1103714" y="620282"/>
                </a:cubicBezTo>
                <a:cubicBezTo>
                  <a:pt x="1109551" y="614444"/>
                  <a:pt x="1113930" y="610066"/>
                  <a:pt x="1119767" y="604228"/>
                </a:cubicBezTo>
                <a:cubicBezTo>
                  <a:pt x="1121228" y="604228"/>
                  <a:pt x="1121228" y="605687"/>
                  <a:pt x="1122687" y="605687"/>
                </a:cubicBezTo>
                <a:cubicBezTo>
                  <a:pt x="1116849" y="611525"/>
                  <a:pt x="1112470" y="617363"/>
                  <a:pt x="1106633" y="621742"/>
                </a:cubicBezTo>
                <a:close/>
                <a:moveTo>
                  <a:pt x="1040955" y="411575"/>
                </a:moveTo>
                <a:cubicBezTo>
                  <a:pt x="1087659" y="357574"/>
                  <a:pt x="1129984" y="321087"/>
                  <a:pt x="1138741" y="313790"/>
                </a:cubicBezTo>
                <a:cubicBezTo>
                  <a:pt x="1147498" y="303573"/>
                  <a:pt x="1135822" y="271465"/>
                  <a:pt x="1115389" y="242275"/>
                </a:cubicBezTo>
                <a:cubicBezTo>
                  <a:pt x="1169390" y="172220"/>
                  <a:pt x="1240905" y="116759"/>
                  <a:pt x="1296366" y="116759"/>
                </a:cubicBezTo>
                <a:cubicBezTo>
                  <a:pt x="1315339" y="116759"/>
                  <a:pt x="1322637" y="128435"/>
                  <a:pt x="1322637" y="150327"/>
                </a:cubicBezTo>
                <a:cubicBezTo>
                  <a:pt x="1322637" y="251032"/>
                  <a:pt x="1258419" y="415954"/>
                  <a:pt x="1163552" y="540010"/>
                </a:cubicBezTo>
                <a:cubicBezTo>
                  <a:pt x="1070145" y="526875"/>
                  <a:pt x="1036577" y="474333"/>
                  <a:pt x="1040955" y="411575"/>
                </a:cubicBezTo>
                <a:close/>
                <a:moveTo>
                  <a:pt x="1255500" y="421792"/>
                </a:moveTo>
                <a:cubicBezTo>
                  <a:pt x="1252581" y="429089"/>
                  <a:pt x="1248203" y="434927"/>
                  <a:pt x="1245283" y="442225"/>
                </a:cubicBezTo>
                <a:cubicBezTo>
                  <a:pt x="1237986" y="456820"/>
                  <a:pt x="1229229" y="469955"/>
                  <a:pt x="1220472" y="484550"/>
                </a:cubicBezTo>
                <a:cubicBezTo>
                  <a:pt x="1211716" y="497685"/>
                  <a:pt x="1202958" y="510821"/>
                  <a:pt x="1192742" y="523956"/>
                </a:cubicBezTo>
                <a:cubicBezTo>
                  <a:pt x="1188363" y="529794"/>
                  <a:pt x="1183985" y="535632"/>
                  <a:pt x="1179607" y="541470"/>
                </a:cubicBezTo>
                <a:cubicBezTo>
                  <a:pt x="1178147" y="541470"/>
                  <a:pt x="1176688" y="541470"/>
                  <a:pt x="1173768" y="541470"/>
                </a:cubicBezTo>
                <a:cubicBezTo>
                  <a:pt x="1178147" y="534172"/>
                  <a:pt x="1183985" y="528334"/>
                  <a:pt x="1188363" y="521037"/>
                </a:cubicBezTo>
                <a:cubicBezTo>
                  <a:pt x="1198580" y="507902"/>
                  <a:pt x="1205877" y="494766"/>
                  <a:pt x="1216094" y="481631"/>
                </a:cubicBezTo>
                <a:cubicBezTo>
                  <a:pt x="1223391" y="467036"/>
                  <a:pt x="1232149" y="453901"/>
                  <a:pt x="1240905" y="439306"/>
                </a:cubicBezTo>
                <a:cubicBezTo>
                  <a:pt x="1243824" y="433468"/>
                  <a:pt x="1248203" y="426170"/>
                  <a:pt x="1251122" y="418873"/>
                </a:cubicBezTo>
                <a:cubicBezTo>
                  <a:pt x="1255500" y="411575"/>
                  <a:pt x="1258419" y="405737"/>
                  <a:pt x="1261338" y="398440"/>
                </a:cubicBezTo>
                <a:cubicBezTo>
                  <a:pt x="1268636" y="385305"/>
                  <a:pt x="1274473" y="372169"/>
                  <a:pt x="1280311" y="359034"/>
                </a:cubicBezTo>
                <a:cubicBezTo>
                  <a:pt x="1286150" y="345899"/>
                  <a:pt x="1291987" y="334223"/>
                  <a:pt x="1294906" y="322547"/>
                </a:cubicBezTo>
                <a:cubicBezTo>
                  <a:pt x="1305123" y="300654"/>
                  <a:pt x="1310961" y="280222"/>
                  <a:pt x="1315339" y="267086"/>
                </a:cubicBezTo>
                <a:cubicBezTo>
                  <a:pt x="1319717" y="253951"/>
                  <a:pt x="1322637" y="246653"/>
                  <a:pt x="1322637" y="246653"/>
                </a:cubicBezTo>
                <a:cubicBezTo>
                  <a:pt x="1322637" y="246653"/>
                  <a:pt x="1319717" y="253951"/>
                  <a:pt x="1316798" y="267086"/>
                </a:cubicBezTo>
                <a:cubicBezTo>
                  <a:pt x="1312420" y="281681"/>
                  <a:pt x="1306582" y="300654"/>
                  <a:pt x="1299284" y="324006"/>
                </a:cubicBezTo>
                <a:cubicBezTo>
                  <a:pt x="1294906" y="335682"/>
                  <a:pt x="1289068" y="347358"/>
                  <a:pt x="1284690" y="360493"/>
                </a:cubicBezTo>
                <a:cubicBezTo>
                  <a:pt x="1278852" y="373629"/>
                  <a:pt x="1273014" y="386764"/>
                  <a:pt x="1265716" y="399900"/>
                </a:cubicBezTo>
                <a:cubicBezTo>
                  <a:pt x="1262797" y="407197"/>
                  <a:pt x="1259878" y="414494"/>
                  <a:pt x="1255500" y="421792"/>
                </a:cubicBezTo>
                <a:close/>
                <a:moveTo>
                  <a:pt x="1315339" y="315249"/>
                </a:moveTo>
                <a:cubicBezTo>
                  <a:pt x="1310961" y="328385"/>
                  <a:pt x="1305123" y="341520"/>
                  <a:pt x="1300744" y="351736"/>
                </a:cubicBezTo>
                <a:cubicBezTo>
                  <a:pt x="1291987" y="373629"/>
                  <a:pt x="1284690" y="386764"/>
                  <a:pt x="1284690" y="386764"/>
                </a:cubicBezTo>
                <a:cubicBezTo>
                  <a:pt x="1284690" y="386764"/>
                  <a:pt x="1286150" y="383845"/>
                  <a:pt x="1287609" y="376548"/>
                </a:cubicBezTo>
                <a:cubicBezTo>
                  <a:pt x="1290528" y="370710"/>
                  <a:pt x="1294906" y="361953"/>
                  <a:pt x="1297825" y="350277"/>
                </a:cubicBezTo>
                <a:cubicBezTo>
                  <a:pt x="1302203" y="340061"/>
                  <a:pt x="1306582" y="326925"/>
                  <a:pt x="1310961" y="313790"/>
                </a:cubicBezTo>
                <a:cubicBezTo>
                  <a:pt x="1315339" y="299195"/>
                  <a:pt x="1319717" y="284600"/>
                  <a:pt x="1322637" y="268546"/>
                </a:cubicBezTo>
                <a:cubicBezTo>
                  <a:pt x="1327015" y="253951"/>
                  <a:pt x="1329934" y="239356"/>
                  <a:pt x="1332853" y="224761"/>
                </a:cubicBezTo>
                <a:cubicBezTo>
                  <a:pt x="1335772" y="210166"/>
                  <a:pt x="1337231" y="197031"/>
                  <a:pt x="1338690" y="185355"/>
                </a:cubicBezTo>
                <a:cubicBezTo>
                  <a:pt x="1340151" y="173679"/>
                  <a:pt x="1341610" y="163463"/>
                  <a:pt x="1341610" y="157625"/>
                </a:cubicBezTo>
                <a:cubicBezTo>
                  <a:pt x="1343069" y="150327"/>
                  <a:pt x="1343069" y="145949"/>
                  <a:pt x="1343069" y="145949"/>
                </a:cubicBezTo>
                <a:cubicBezTo>
                  <a:pt x="1343069" y="145949"/>
                  <a:pt x="1343069" y="150327"/>
                  <a:pt x="1343069" y="157625"/>
                </a:cubicBezTo>
                <a:cubicBezTo>
                  <a:pt x="1343069" y="163463"/>
                  <a:pt x="1343069" y="173679"/>
                  <a:pt x="1343069" y="185355"/>
                </a:cubicBezTo>
                <a:cubicBezTo>
                  <a:pt x="1341610" y="197031"/>
                  <a:pt x="1340151" y="211626"/>
                  <a:pt x="1337231" y="226221"/>
                </a:cubicBezTo>
                <a:cubicBezTo>
                  <a:pt x="1335772" y="239356"/>
                  <a:pt x="1331393" y="255410"/>
                  <a:pt x="1328474" y="270005"/>
                </a:cubicBezTo>
                <a:cubicBezTo>
                  <a:pt x="1324096" y="286303"/>
                  <a:pt x="1319717" y="300898"/>
                  <a:pt x="1315339" y="315249"/>
                </a:cubicBezTo>
                <a:close/>
                <a:moveTo>
                  <a:pt x="1437936" y="616147"/>
                </a:moveTo>
                <a:cubicBezTo>
                  <a:pt x="1437936" y="616147"/>
                  <a:pt x="1438666" y="612012"/>
                  <a:pt x="1440855" y="603985"/>
                </a:cubicBezTo>
                <a:cubicBezTo>
                  <a:pt x="1441828" y="603498"/>
                  <a:pt x="1442801" y="602768"/>
                  <a:pt x="1443774" y="602282"/>
                </a:cubicBezTo>
                <a:cubicBezTo>
                  <a:pt x="1440125" y="611039"/>
                  <a:pt x="1437936" y="616147"/>
                  <a:pt x="1437936" y="616147"/>
                </a:cubicBezTo>
                <a:close/>
                <a:moveTo>
                  <a:pt x="1637886" y="659688"/>
                </a:moveTo>
                <a:cubicBezTo>
                  <a:pt x="1649562" y="649472"/>
                  <a:pt x="1665616" y="633418"/>
                  <a:pt x="1680211" y="617363"/>
                </a:cubicBezTo>
                <a:cubicBezTo>
                  <a:pt x="1694806" y="599849"/>
                  <a:pt x="1709401" y="583795"/>
                  <a:pt x="1721076" y="570660"/>
                </a:cubicBezTo>
                <a:cubicBezTo>
                  <a:pt x="1731293" y="557524"/>
                  <a:pt x="1738590" y="548767"/>
                  <a:pt x="1738590" y="548767"/>
                </a:cubicBezTo>
                <a:cubicBezTo>
                  <a:pt x="1738590" y="548767"/>
                  <a:pt x="1731293" y="558984"/>
                  <a:pt x="1721076" y="572119"/>
                </a:cubicBezTo>
                <a:cubicBezTo>
                  <a:pt x="1712320" y="585254"/>
                  <a:pt x="1697725" y="602768"/>
                  <a:pt x="1681670" y="618823"/>
                </a:cubicBezTo>
                <a:cubicBezTo>
                  <a:pt x="1674373" y="627580"/>
                  <a:pt x="1667075" y="634877"/>
                  <a:pt x="1659778" y="642174"/>
                </a:cubicBezTo>
                <a:cubicBezTo>
                  <a:pt x="1652481" y="649472"/>
                  <a:pt x="1645183" y="655310"/>
                  <a:pt x="1637886" y="661148"/>
                </a:cubicBezTo>
                <a:cubicBezTo>
                  <a:pt x="1632048" y="666986"/>
                  <a:pt x="1626210" y="671364"/>
                  <a:pt x="1623291" y="674283"/>
                </a:cubicBezTo>
                <a:cubicBezTo>
                  <a:pt x="1618913" y="677202"/>
                  <a:pt x="1617453" y="678662"/>
                  <a:pt x="1617453" y="678662"/>
                </a:cubicBezTo>
                <a:cubicBezTo>
                  <a:pt x="1617453" y="678662"/>
                  <a:pt x="1624750" y="671364"/>
                  <a:pt x="1637886" y="659688"/>
                </a:cubicBezTo>
                <a:close/>
                <a:moveTo>
                  <a:pt x="1715238" y="675986"/>
                </a:moveTo>
                <a:cubicBezTo>
                  <a:pt x="1709401" y="681824"/>
                  <a:pt x="1702103" y="690581"/>
                  <a:pt x="1691887" y="700797"/>
                </a:cubicBezTo>
                <a:cubicBezTo>
                  <a:pt x="1681670" y="711014"/>
                  <a:pt x="1669995" y="722689"/>
                  <a:pt x="1656859" y="735825"/>
                </a:cubicBezTo>
                <a:cubicBezTo>
                  <a:pt x="1649562" y="741663"/>
                  <a:pt x="1642264" y="747501"/>
                  <a:pt x="1636426" y="753339"/>
                </a:cubicBezTo>
                <a:cubicBezTo>
                  <a:pt x="1629128" y="759177"/>
                  <a:pt x="1620372" y="765015"/>
                  <a:pt x="1613075" y="770853"/>
                </a:cubicBezTo>
                <a:cubicBezTo>
                  <a:pt x="1605777" y="775231"/>
                  <a:pt x="1597020" y="781069"/>
                  <a:pt x="1588263" y="785447"/>
                </a:cubicBezTo>
                <a:cubicBezTo>
                  <a:pt x="1585344" y="788366"/>
                  <a:pt x="1580966" y="789826"/>
                  <a:pt x="1576588" y="792745"/>
                </a:cubicBezTo>
                <a:cubicBezTo>
                  <a:pt x="1572209" y="794204"/>
                  <a:pt x="1567830" y="795664"/>
                  <a:pt x="1563452" y="798583"/>
                </a:cubicBezTo>
                <a:cubicBezTo>
                  <a:pt x="1559074" y="800042"/>
                  <a:pt x="1554695" y="801502"/>
                  <a:pt x="1551776" y="801502"/>
                </a:cubicBezTo>
                <a:cubicBezTo>
                  <a:pt x="1547398" y="802961"/>
                  <a:pt x="1543019" y="804421"/>
                  <a:pt x="1538640" y="804421"/>
                </a:cubicBezTo>
                <a:cubicBezTo>
                  <a:pt x="1537181" y="805880"/>
                  <a:pt x="1534262" y="805880"/>
                  <a:pt x="1532803" y="805880"/>
                </a:cubicBezTo>
                <a:cubicBezTo>
                  <a:pt x="1529884" y="805880"/>
                  <a:pt x="1528424" y="805880"/>
                  <a:pt x="1526965" y="805880"/>
                </a:cubicBezTo>
                <a:cubicBezTo>
                  <a:pt x="1522587" y="805880"/>
                  <a:pt x="1518208" y="805880"/>
                  <a:pt x="1515289" y="805880"/>
                </a:cubicBezTo>
                <a:cubicBezTo>
                  <a:pt x="1507992" y="805880"/>
                  <a:pt x="1502153" y="802961"/>
                  <a:pt x="1496315" y="801502"/>
                </a:cubicBezTo>
                <a:cubicBezTo>
                  <a:pt x="1493397" y="800042"/>
                  <a:pt x="1490478" y="798583"/>
                  <a:pt x="1489018" y="797123"/>
                </a:cubicBezTo>
                <a:cubicBezTo>
                  <a:pt x="1486099" y="795664"/>
                  <a:pt x="1484639" y="795664"/>
                  <a:pt x="1483180" y="794204"/>
                </a:cubicBezTo>
                <a:cubicBezTo>
                  <a:pt x="1478801" y="791285"/>
                  <a:pt x="1477342" y="789826"/>
                  <a:pt x="1474423" y="788366"/>
                </a:cubicBezTo>
                <a:cubicBezTo>
                  <a:pt x="1477342" y="789826"/>
                  <a:pt x="1478801" y="791285"/>
                  <a:pt x="1483180" y="792745"/>
                </a:cubicBezTo>
                <a:cubicBezTo>
                  <a:pt x="1484639" y="794204"/>
                  <a:pt x="1487559" y="795664"/>
                  <a:pt x="1489018" y="795664"/>
                </a:cubicBezTo>
                <a:cubicBezTo>
                  <a:pt x="1491937" y="797123"/>
                  <a:pt x="1494856" y="798583"/>
                  <a:pt x="1496315" y="798583"/>
                </a:cubicBezTo>
                <a:cubicBezTo>
                  <a:pt x="1499234" y="800042"/>
                  <a:pt x="1502153" y="800042"/>
                  <a:pt x="1505073" y="801502"/>
                </a:cubicBezTo>
                <a:cubicBezTo>
                  <a:pt x="1509451" y="801502"/>
                  <a:pt x="1512370" y="802961"/>
                  <a:pt x="1515289" y="802961"/>
                </a:cubicBezTo>
                <a:cubicBezTo>
                  <a:pt x="1519667" y="802961"/>
                  <a:pt x="1522587" y="802961"/>
                  <a:pt x="1526965" y="802961"/>
                </a:cubicBezTo>
                <a:cubicBezTo>
                  <a:pt x="1528424" y="802961"/>
                  <a:pt x="1529884" y="801502"/>
                  <a:pt x="1532803" y="801502"/>
                </a:cubicBezTo>
                <a:cubicBezTo>
                  <a:pt x="1534262" y="801502"/>
                  <a:pt x="1535721" y="801502"/>
                  <a:pt x="1538640" y="801502"/>
                </a:cubicBezTo>
                <a:cubicBezTo>
                  <a:pt x="1541560" y="800042"/>
                  <a:pt x="1545938" y="798583"/>
                  <a:pt x="1550316" y="797123"/>
                </a:cubicBezTo>
                <a:cubicBezTo>
                  <a:pt x="1553235" y="795664"/>
                  <a:pt x="1557614" y="795664"/>
                  <a:pt x="1561993" y="792745"/>
                </a:cubicBezTo>
                <a:cubicBezTo>
                  <a:pt x="1566371" y="791285"/>
                  <a:pt x="1570749" y="789826"/>
                  <a:pt x="1573668" y="788366"/>
                </a:cubicBezTo>
                <a:cubicBezTo>
                  <a:pt x="1578047" y="785447"/>
                  <a:pt x="1582425" y="783988"/>
                  <a:pt x="1586804" y="781069"/>
                </a:cubicBezTo>
                <a:cubicBezTo>
                  <a:pt x="1594101" y="776691"/>
                  <a:pt x="1601399" y="770853"/>
                  <a:pt x="1610155" y="766474"/>
                </a:cubicBezTo>
                <a:cubicBezTo>
                  <a:pt x="1617453" y="760636"/>
                  <a:pt x="1624750" y="754798"/>
                  <a:pt x="1632048" y="748960"/>
                </a:cubicBezTo>
                <a:cubicBezTo>
                  <a:pt x="1639345" y="743122"/>
                  <a:pt x="1646642" y="737284"/>
                  <a:pt x="1653940" y="731446"/>
                </a:cubicBezTo>
                <a:cubicBezTo>
                  <a:pt x="1659778" y="725609"/>
                  <a:pt x="1667075" y="719771"/>
                  <a:pt x="1672914" y="713933"/>
                </a:cubicBezTo>
                <a:cubicBezTo>
                  <a:pt x="1678751" y="709554"/>
                  <a:pt x="1684589" y="703716"/>
                  <a:pt x="1688968" y="699338"/>
                </a:cubicBezTo>
                <a:cubicBezTo>
                  <a:pt x="1700643" y="689121"/>
                  <a:pt x="1707941" y="680364"/>
                  <a:pt x="1715238" y="674526"/>
                </a:cubicBezTo>
                <a:cubicBezTo>
                  <a:pt x="1721076" y="668689"/>
                  <a:pt x="1723996" y="665769"/>
                  <a:pt x="1723996" y="665769"/>
                </a:cubicBezTo>
                <a:cubicBezTo>
                  <a:pt x="1723996" y="665769"/>
                  <a:pt x="1721076" y="669905"/>
                  <a:pt x="1715238" y="675986"/>
                </a:cubicBezTo>
                <a:close/>
                <a:moveTo>
                  <a:pt x="1865565" y="446603"/>
                </a:moveTo>
                <a:cubicBezTo>
                  <a:pt x="1859728" y="455360"/>
                  <a:pt x="1852431" y="468495"/>
                  <a:pt x="1842214" y="484550"/>
                </a:cubicBezTo>
                <a:cubicBezTo>
                  <a:pt x="1831998" y="500604"/>
                  <a:pt x="1821781" y="519578"/>
                  <a:pt x="1808646" y="538551"/>
                </a:cubicBezTo>
                <a:cubicBezTo>
                  <a:pt x="1795511" y="558984"/>
                  <a:pt x="1780916" y="579416"/>
                  <a:pt x="1764861" y="598390"/>
                </a:cubicBezTo>
                <a:cubicBezTo>
                  <a:pt x="1750266" y="618823"/>
                  <a:pt x="1734212" y="637796"/>
                  <a:pt x="1719617" y="656769"/>
                </a:cubicBezTo>
                <a:cubicBezTo>
                  <a:pt x="1703562" y="674283"/>
                  <a:pt x="1688968" y="690338"/>
                  <a:pt x="1674373" y="702013"/>
                </a:cubicBezTo>
                <a:cubicBezTo>
                  <a:pt x="1668535" y="709311"/>
                  <a:pt x="1661237" y="715149"/>
                  <a:pt x="1655400" y="719527"/>
                </a:cubicBezTo>
                <a:cubicBezTo>
                  <a:pt x="1649562" y="725365"/>
                  <a:pt x="1645183" y="729744"/>
                  <a:pt x="1640805" y="732663"/>
                </a:cubicBezTo>
                <a:cubicBezTo>
                  <a:pt x="1648102" y="725365"/>
                  <a:pt x="1659778" y="713689"/>
                  <a:pt x="1672914" y="700554"/>
                </a:cubicBezTo>
                <a:cubicBezTo>
                  <a:pt x="1678751" y="693256"/>
                  <a:pt x="1686049" y="685959"/>
                  <a:pt x="1693346" y="678662"/>
                </a:cubicBezTo>
                <a:cubicBezTo>
                  <a:pt x="1700643" y="669905"/>
                  <a:pt x="1707941" y="661148"/>
                  <a:pt x="1715238" y="652391"/>
                </a:cubicBezTo>
                <a:cubicBezTo>
                  <a:pt x="1729833" y="634877"/>
                  <a:pt x="1745888" y="615904"/>
                  <a:pt x="1760483" y="595471"/>
                </a:cubicBezTo>
                <a:cubicBezTo>
                  <a:pt x="1776537" y="575038"/>
                  <a:pt x="1791132" y="556065"/>
                  <a:pt x="1804267" y="535632"/>
                </a:cubicBezTo>
                <a:cubicBezTo>
                  <a:pt x="1817403" y="516659"/>
                  <a:pt x="1829078" y="499145"/>
                  <a:pt x="1839295" y="483090"/>
                </a:cubicBezTo>
                <a:cubicBezTo>
                  <a:pt x="1849511" y="467036"/>
                  <a:pt x="1858268" y="453901"/>
                  <a:pt x="1864106" y="445144"/>
                </a:cubicBezTo>
                <a:cubicBezTo>
                  <a:pt x="1869944" y="436387"/>
                  <a:pt x="1874323" y="430549"/>
                  <a:pt x="1874323" y="430549"/>
                </a:cubicBezTo>
                <a:cubicBezTo>
                  <a:pt x="1874323" y="430549"/>
                  <a:pt x="1871404" y="436387"/>
                  <a:pt x="1865565" y="446603"/>
                </a:cubicBezTo>
                <a:close/>
              </a:path>
            </a:pathLst>
          </a:custGeom>
          <a:solidFill>
            <a:schemeClr val="accent2"/>
          </a:solidFill>
          <a:ln w="2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0465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89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Trinity Template 3.0">
  <a:themeElements>
    <a:clrScheme name="Trinity Theme Colors">
      <a:dk1>
        <a:srgbClr val="304659"/>
      </a:dk1>
      <a:lt1>
        <a:srgbClr val="FFFFFF"/>
      </a:lt1>
      <a:dk2>
        <a:srgbClr val="172B3C"/>
      </a:dk2>
      <a:lt2>
        <a:srgbClr val="E7E6E6"/>
      </a:lt2>
      <a:accent1>
        <a:srgbClr val="346393"/>
      </a:accent1>
      <a:accent2>
        <a:srgbClr val="546EB2"/>
      </a:accent2>
      <a:accent3>
        <a:srgbClr val="199B9B"/>
      </a:accent3>
      <a:accent4>
        <a:srgbClr val="A3CB5F"/>
      </a:accent4>
      <a:accent5>
        <a:srgbClr val="D8482B"/>
      </a:accent5>
      <a:accent6>
        <a:srgbClr val="8D1130"/>
      </a:accent6>
      <a:hlink>
        <a:srgbClr val="0563C1"/>
      </a:hlink>
      <a:folHlink>
        <a:srgbClr val="5C5DA7"/>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txDef>
      <a:spPr>
        <a:noFill/>
      </a:spPr>
      <a:bodyPr wrap="square" rtlCol="0">
        <a:noAutofit/>
      </a:bodyPr>
      <a:lstStyle>
        <a:defPPr marL="233363" indent="-230188">
          <a:spcBef>
            <a:spcPts val="600"/>
          </a:spcBef>
          <a:spcAft>
            <a:spcPts val="600"/>
          </a:spcAft>
          <a:buClr>
            <a:srgbClr val="303030">
              <a:lumMod val="50000"/>
              <a:lumOff val="50000"/>
            </a:srgbClr>
          </a:buClr>
          <a:buFont typeface="Arial" panose="020B0604020202020204" pitchFamily="34" charset="0"/>
          <a:buChar char="•"/>
          <a:defRPr sz="2000" dirty="0">
            <a:solidFill>
              <a:srgbClr val="002240"/>
            </a:solidFill>
            <a:cs typeface="Tahoma" pitchFamily="34" charset="0"/>
          </a:defRPr>
        </a:defPPr>
      </a:lstStyle>
    </a:txDef>
  </a:objectDefaults>
  <a:extraClrSchemeLst/>
  <a:extLst>
    <a:ext uri="{05A4C25C-085E-4340-85A3-A5531E510DB2}">
      <thm15:themeFamily xmlns:thm15="http://schemas.microsoft.com/office/thememl/2012/main" name="Widescreen PPT Template.pptx" id="{5E51E028-2874-474E-BAA7-04EFDE62BA03}" vid="{38255851-530C-4C19-A918-9AB1D3B8C82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idescreen PPT Template.pptx" id="{5E51E028-2874-474E-BAA7-04EFDE62BA03}" vid="{9F93A8C9-9AD5-4B0F-B5CE-C76ABDD549A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885E3AF7-560D-4DBF-8E8F-FD37143BD57B}">
  <we:reference id="1f4df590-35fc-4b16-a239-39709f9d8a74" version="1.0.0.1" store="EXCatalog" storeType="EXCatalog"/>
  <we:alternateReferences>
    <we:reference id="WA104381063" version="1.0.0.1"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Trinity Powerpoint Template" ma:contentTypeID="0x01010024647BC94BF07744B029F39B4A18F9F700E851DEE5446DF642B7FEB03AED0411B0" ma:contentTypeVersion="12" ma:contentTypeDescription="" ma:contentTypeScope="" ma:versionID="eab1cf0da9bcce8dc479ab5a0b5db3bb">
  <xsd:schema xmlns:xsd="http://www.w3.org/2001/XMLSchema" xmlns:xs="http://www.w3.org/2001/XMLSchema" xmlns:p="http://schemas.microsoft.com/office/2006/metadata/properties" xmlns:ns2="6d05a1d3-8381-4269-b97b-c59591b0fcbf" xmlns:ns3="54a53f59-c304-4886-9a17-7fc183a25b92" targetNamespace="http://schemas.microsoft.com/office/2006/metadata/properties" ma:root="true" ma:fieldsID="dceca409e748b97419b162836b3078fd" ns2:_="" ns3:_="">
    <xsd:import namespace="6d05a1d3-8381-4269-b97b-c59591b0fcbf"/>
    <xsd:import namespace="54a53f59-c304-4886-9a17-7fc183a25b9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05a1d3-8381-4269-b97b-c59591b0fc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4a53f59-c304-4886-9a17-7fc183a25b9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A53CCE1-4657-492A-B0FE-9D895D9461F5}">
  <ds:schemaRefs>
    <ds:schemaRef ds:uri="6d05a1d3-8381-4269-b97b-c59591b0fcbf"/>
    <ds:schemaRef ds:uri="http://purl.org/dc/terms/"/>
    <ds:schemaRef ds:uri="54a53f59-c304-4886-9a17-7fc183a25b92"/>
    <ds:schemaRef ds:uri="http://schemas.microsoft.com/office/2006/documentManagement/type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metadata/properties"/>
    <ds:schemaRef ds:uri="http://purl.org/dc/elements/1.1/"/>
  </ds:schemaRefs>
</ds:datastoreItem>
</file>

<file path=customXml/itemProps2.xml><?xml version="1.0" encoding="utf-8"?>
<ds:datastoreItem xmlns:ds="http://schemas.openxmlformats.org/officeDocument/2006/customXml" ds:itemID="{6E76BEA3-4E07-476A-A775-0AF552C6166A}">
  <ds:schemaRefs>
    <ds:schemaRef ds:uri="54a53f59-c304-4886-9a17-7fc183a25b92"/>
    <ds:schemaRef ds:uri="6d05a1d3-8381-4269-b97b-c59591b0fc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FA821CE-AEF2-44CE-A85D-AE5B456D39C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1220</Words>
  <Application>Microsoft Office PowerPoint</Application>
  <PresentationFormat>Widescreen</PresentationFormat>
  <Paragraphs>147</Paragraphs>
  <Slides>9</Slides>
  <Notes>1</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9</vt:i4>
      </vt:variant>
    </vt:vector>
  </HeadingPairs>
  <TitlesOfParts>
    <vt:vector size="16" baseType="lpstr">
      <vt:lpstr>Arial</vt:lpstr>
      <vt:lpstr>Calibri</vt:lpstr>
      <vt:lpstr>Calibri Light</vt:lpstr>
      <vt:lpstr>Courier New</vt:lpstr>
      <vt:lpstr>Trinity Template 3.0</vt:lpstr>
      <vt:lpstr>Custom Design</vt:lpstr>
      <vt:lpstr>think-cell Slide</vt:lpstr>
      <vt:lpstr>TRILYTICS Case Study</vt:lpstr>
      <vt:lpstr>Client Overview and Situation</vt:lpstr>
      <vt:lpstr>You have been hired by PharmaSpace to help them understand the opportunity for their product RELIEVE</vt:lpstr>
      <vt:lpstr>Migraine is clinically divided into Episodic and Chronic; the treatment options can be Acute, Prophylaxis or a combination of both</vt:lpstr>
      <vt:lpstr>In the table below, there are some key information given for Product RELIEVE on different product attributes</vt:lpstr>
      <vt:lpstr>US Quantitative Migraine Demand Estimation for RELIEVE</vt:lpstr>
      <vt:lpstr>Product’s uptake trends seen historically (blinded) have been a factor of order of entry as well as the product attributes </vt:lpstr>
      <vt:lpstr>Pricing of Triptans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and Presentation – Part 1</dc:title>
  <dc:creator>Anuj Chopra</dc:creator>
  <cp:lastModifiedBy>Shivam Jindal</cp:lastModifiedBy>
  <cp:revision>2</cp:revision>
  <dcterms:created xsi:type="dcterms:W3CDTF">2021-11-10T12:33:04Z</dcterms:created>
  <dcterms:modified xsi:type="dcterms:W3CDTF">2022-06-10T12:38:14Z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0x01010024647BC94BF07744B029F39B4A18F9F700E851DEE5446DF642B7FEB03AED0411B0</vt:lpwstr>
  </property>
</Properties>
</file>